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if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59" r:id="rId2"/>
    <p:sldMasterId id="2147483790" r:id="rId3"/>
    <p:sldMasterId id="2147483766" r:id="rId4"/>
    <p:sldMasterId id="2147483835" r:id="rId5"/>
    <p:sldMasterId id="2147484035" r:id="rId6"/>
    <p:sldMasterId id="2147484051" r:id="rId7"/>
  </p:sldMasterIdLst>
  <p:notesMasterIdLst>
    <p:notesMasterId r:id="rId21"/>
  </p:notesMasterIdLst>
  <p:handoutMasterIdLst>
    <p:handoutMasterId r:id="rId22"/>
  </p:handoutMasterIdLst>
  <p:sldIdLst>
    <p:sldId id="256" r:id="rId8"/>
    <p:sldId id="453" r:id="rId9"/>
    <p:sldId id="512" r:id="rId10"/>
    <p:sldId id="293" r:id="rId11"/>
    <p:sldId id="509" r:id="rId12"/>
    <p:sldId id="445" r:id="rId13"/>
    <p:sldId id="440" r:id="rId14"/>
    <p:sldId id="443" r:id="rId15"/>
    <p:sldId id="441" r:id="rId16"/>
    <p:sldId id="442" r:id="rId17"/>
    <p:sldId id="304" r:id="rId18"/>
    <p:sldId id="452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AAC"/>
    <a:srgbClr val="FF9034"/>
    <a:srgbClr val="209C9C"/>
    <a:srgbClr val="7796D3"/>
    <a:srgbClr val="355A93"/>
    <a:srgbClr val="564000"/>
    <a:srgbClr val="1F4684"/>
    <a:srgbClr val="28488B"/>
    <a:srgbClr val="F7941C"/>
    <a:srgbClr val="E87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60"/>
      </p:cViewPr>
      <p:guideLst>
        <p:guide orient="horz" pos="2424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ites/default/files/media/fumonisincriteria.pdf" TargetMode="External"/><Relationship Id="rId2" Type="http://schemas.openxmlformats.org/officeDocument/2006/relationships/hyperlink" Target="https://www.ams.usda.gov/sites/default/files/media/Deoxynivalenolcriteria.pdf" TargetMode="External"/><Relationship Id="rId1" Type="http://schemas.openxmlformats.org/officeDocument/2006/relationships/hyperlink" Target="https://www.ams.usda.gov/sites/default/files/media/aflatoxinscriteria%20.pdf" TargetMode="External"/><Relationship Id="rId5" Type="http://schemas.openxmlformats.org/officeDocument/2006/relationships/hyperlink" Target="https://www.ams.usda.gov/sites/default/files/media/ochratoxincriteria%20.pdf" TargetMode="External"/><Relationship Id="rId4" Type="http://schemas.openxmlformats.org/officeDocument/2006/relationships/hyperlink" Target="https://www.ams.usda.gov/sites/default/files/media/zearalenonecriteria%20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ites/default/files/media/fumonisincriteria.pdf" TargetMode="External"/><Relationship Id="rId2" Type="http://schemas.openxmlformats.org/officeDocument/2006/relationships/hyperlink" Target="https://www.ams.usda.gov/sites/default/files/media/Deoxynivalenolcriteria.pdf" TargetMode="External"/><Relationship Id="rId1" Type="http://schemas.openxmlformats.org/officeDocument/2006/relationships/hyperlink" Target="https://www.ams.usda.gov/sites/default/files/media/aflatoxinscriteria%20.pdf" TargetMode="External"/><Relationship Id="rId5" Type="http://schemas.openxmlformats.org/officeDocument/2006/relationships/hyperlink" Target="https://www.ams.usda.gov/sites/default/files/media/ochratoxincriteria%20.pdf" TargetMode="External"/><Relationship Id="rId4" Type="http://schemas.openxmlformats.org/officeDocument/2006/relationships/hyperlink" Target="https://www.ams.usda.gov/sites/default/files/media/zearalenonecriteria%20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A461D-F2F4-4E89-8286-F60A1514E4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D771D-414B-4556-8323-D07CE694FFCE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9A2EFBDE-8FDA-482C-9D58-3B33CDA23318}" type="parTrans" cxnId="{34A7AF33-BA7D-4037-9E5E-CE6B8F4E2F75}">
      <dgm:prSet/>
      <dgm:spPr/>
      <dgm:t>
        <a:bodyPr/>
        <a:lstStyle/>
        <a:p>
          <a:endParaRPr lang="en-US"/>
        </a:p>
      </dgm:t>
    </dgm:pt>
    <dgm:pt modelId="{18F73CF5-8200-4AA1-AE89-09D7604C063B}" type="sibTrans" cxnId="{34A7AF33-BA7D-4037-9E5E-CE6B8F4E2F75}">
      <dgm:prSet/>
      <dgm:spPr/>
      <dgm:t>
        <a:bodyPr/>
        <a:lstStyle/>
        <a:p>
          <a:endParaRPr lang="en-US"/>
        </a:p>
      </dgm:t>
    </dgm:pt>
    <dgm:pt modelId="{F175ED07-8824-4412-9D84-AB850AEF661C}">
      <dgm:prSet phldrT="[Text]"/>
      <dgm:spPr/>
      <dgm:t>
        <a:bodyPr/>
        <a:lstStyle/>
        <a:p>
          <a:r>
            <a:rPr lang="en-US" dirty="0"/>
            <a:t>Accuracy and Precision</a:t>
          </a:r>
        </a:p>
      </dgm:t>
    </dgm:pt>
    <dgm:pt modelId="{9665B8B9-4708-42A1-AEA3-4C7708C7C20B}" type="parTrans" cxnId="{EB9C0F20-3793-40E7-8C1F-5A6DD737EEF4}">
      <dgm:prSet/>
      <dgm:spPr/>
      <dgm:t>
        <a:bodyPr/>
        <a:lstStyle/>
        <a:p>
          <a:endParaRPr lang="en-US"/>
        </a:p>
      </dgm:t>
    </dgm:pt>
    <dgm:pt modelId="{19774187-4209-47BB-A327-47E63AC3CE62}" type="sibTrans" cxnId="{EB9C0F20-3793-40E7-8C1F-5A6DD737EEF4}">
      <dgm:prSet/>
      <dgm:spPr/>
      <dgm:t>
        <a:bodyPr/>
        <a:lstStyle/>
        <a:p>
          <a:endParaRPr lang="en-US"/>
        </a:p>
      </dgm:t>
    </dgm:pt>
    <dgm:pt modelId="{9CB013E5-E39C-47CA-B66A-D71C562A1AF8}">
      <dgm:prSet phldrT="[Text]"/>
      <dgm:spPr/>
      <dgm:t>
        <a:bodyPr/>
        <a:lstStyle/>
        <a:p>
          <a:r>
            <a:rPr lang="en-US" dirty="0"/>
            <a:t>Samples</a:t>
          </a:r>
        </a:p>
      </dgm:t>
    </dgm:pt>
    <dgm:pt modelId="{D600AE5B-2E87-4EF3-ABDD-71E6D8B03BCB}" type="parTrans" cxnId="{AF5915BA-5499-4EFD-9420-1E960ED24B4D}">
      <dgm:prSet/>
      <dgm:spPr/>
      <dgm:t>
        <a:bodyPr/>
        <a:lstStyle/>
        <a:p>
          <a:endParaRPr lang="en-US"/>
        </a:p>
      </dgm:t>
    </dgm:pt>
    <dgm:pt modelId="{7203C536-D6A5-4BD1-9DF3-8B052905003A}" type="sibTrans" cxnId="{AF5915BA-5499-4EFD-9420-1E960ED24B4D}">
      <dgm:prSet/>
      <dgm:spPr/>
      <dgm:t>
        <a:bodyPr/>
        <a:lstStyle/>
        <a:p>
          <a:endParaRPr lang="en-US"/>
        </a:p>
      </dgm:t>
    </dgm:pt>
    <dgm:pt modelId="{4F68A134-0F20-40E6-93DC-9F988A9BCB86}">
      <dgm:prSet custT="1"/>
      <dgm:spPr/>
      <dgm:t>
        <a:bodyPr/>
        <a:lstStyle/>
        <a:p>
          <a:r>
            <a:rPr lang="en-US" sz="1800" dirty="0"/>
            <a:t>Incurred samples for method validation</a:t>
          </a:r>
        </a:p>
      </dgm:t>
    </dgm:pt>
    <dgm:pt modelId="{C28F3858-1BB7-45C2-9751-5AFBA3382091}" type="parTrans" cxnId="{B67EE760-5E32-4615-B126-A04CB9055ED0}">
      <dgm:prSet/>
      <dgm:spPr/>
      <dgm:t>
        <a:bodyPr/>
        <a:lstStyle/>
        <a:p>
          <a:endParaRPr lang="en-US"/>
        </a:p>
      </dgm:t>
    </dgm:pt>
    <dgm:pt modelId="{3CBADEBA-AA9E-4821-AD44-35C5F72BD676}" type="sibTrans" cxnId="{B67EE760-5E32-4615-B126-A04CB9055ED0}">
      <dgm:prSet/>
      <dgm:spPr/>
      <dgm:t>
        <a:bodyPr/>
        <a:lstStyle/>
        <a:p>
          <a:endParaRPr lang="en-US"/>
        </a:p>
      </dgm:t>
    </dgm:pt>
    <dgm:pt modelId="{893D7C5F-C15B-47FE-B036-93584FAD3D62}">
      <dgm:prSet custT="1"/>
      <dgm:spPr/>
      <dgm:t>
        <a:bodyPr/>
        <a:lstStyle/>
        <a:p>
          <a:r>
            <a:rPr lang="en-US" sz="1800" dirty="0"/>
            <a:t>Ground and homogenized 50g samples</a:t>
          </a:r>
        </a:p>
      </dgm:t>
    </dgm:pt>
    <dgm:pt modelId="{2A238CE1-4D88-4919-853A-1B35FD6BB4AE}" type="parTrans" cxnId="{5D1C54CA-86F4-4B0B-BC05-E11EB4397E69}">
      <dgm:prSet/>
      <dgm:spPr/>
      <dgm:t>
        <a:bodyPr/>
        <a:lstStyle/>
        <a:p>
          <a:endParaRPr lang="en-US"/>
        </a:p>
      </dgm:t>
    </dgm:pt>
    <dgm:pt modelId="{AC8D06C3-7B09-4421-A3CE-8545368717AF}" type="sibTrans" cxnId="{5D1C54CA-86F4-4B0B-BC05-E11EB4397E69}">
      <dgm:prSet/>
      <dgm:spPr/>
      <dgm:t>
        <a:bodyPr/>
        <a:lstStyle/>
        <a:p>
          <a:endParaRPr lang="en-US"/>
        </a:p>
      </dgm:t>
    </dgm:pt>
    <dgm:pt modelId="{32BAC01F-826D-453F-947F-AD8E3DF62169}">
      <dgm:prSet custT="1"/>
      <dgm:spPr/>
      <dgm:t>
        <a:bodyPr/>
        <a:lstStyle/>
        <a:p>
          <a:r>
            <a:rPr lang="en-US" sz="1800" dirty="0"/>
            <a:t>Less than 30 min</a:t>
          </a:r>
        </a:p>
      </dgm:t>
    </dgm:pt>
    <dgm:pt modelId="{C70355A3-EB24-4980-AF3C-73D461BEE2DD}" type="parTrans" cxnId="{419B02EA-A819-4DC4-B475-47BF551341D4}">
      <dgm:prSet/>
      <dgm:spPr/>
      <dgm:t>
        <a:bodyPr/>
        <a:lstStyle/>
        <a:p>
          <a:endParaRPr lang="en-US"/>
        </a:p>
      </dgm:t>
    </dgm:pt>
    <dgm:pt modelId="{5DCAEA54-F645-4748-A942-2F24C6EEA0C7}" type="sibTrans" cxnId="{419B02EA-A819-4DC4-B475-47BF551341D4}">
      <dgm:prSet/>
      <dgm:spPr/>
      <dgm:t>
        <a:bodyPr/>
        <a:lstStyle/>
        <a:p>
          <a:endParaRPr lang="en-US"/>
        </a:p>
      </dgm:t>
    </dgm:pt>
    <dgm:pt modelId="{010597B7-7E1A-4372-B0AC-B11958DDB6EC}">
      <dgm:prSet custT="1"/>
      <dgm:spPr/>
      <dgm:t>
        <a:bodyPr/>
        <a:lstStyle/>
        <a:p>
          <a:r>
            <a:rPr lang="en-US" sz="1800" dirty="0"/>
            <a:t>Includes sample extraction and all dilutions</a:t>
          </a:r>
        </a:p>
      </dgm:t>
    </dgm:pt>
    <dgm:pt modelId="{2247AA1D-76BA-4D4F-8760-B4A04D51690A}" type="parTrans" cxnId="{EF8672FA-5C40-4273-997A-0A2E94B9E9D2}">
      <dgm:prSet/>
      <dgm:spPr/>
      <dgm:t>
        <a:bodyPr/>
        <a:lstStyle/>
        <a:p>
          <a:endParaRPr lang="en-US"/>
        </a:p>
      </dgm:t>
    </dgm:pt>
    <dgm:pt modelId="{19E63E8D-EA33-4DE6-A101-722C79DAA3FF}" type="sibTrans" cxnId="{EF8672FA-5C40-4273-997A-0A2E94B9E9D2}">
      <dgm:prSet/>
      <dgm:spPr/>
      <dgm:t>
        <a:bodyPr/>
        <a:lstStyle/>
        <a:p>
          <a:endParaRPr lang="en-US"/>
        </a:p>
      </dgm:t>
    </dgm:pt>
    <dgm:pt modelId="{5B5A6687-796B-417A-9931-11B771106294}">
      <dgm:prSet custT="1"/>
      <dgm:spPr/>
      <dgm:t>
        <a:bodyPr/>
        <a:lstStyle/>
        <a:p>
          <a:r>
            <a:rPr lang="en-US" sz="1800" dirty="0"/>
            <a:t>Rapid test data compared to FGIS Reference Method </a:t>
          </a:r>
        </a:p>
      </dgm:t>
    </dgm:pt>
    <dgm:pt modelId="{532330B9-E708-4BAA-B926-F930ED6ED9A2}" type="parTrans" cxnId="{674DD699-8A78-4AC1-A1DC-0BB876DA6EA1}">
      <dgm:prSet/>
      <dgm:spPr/>
      <dgm:t>
        <a:bodyPr/>
        <a:lstStyle/>
        <a:p>
          <a:endParaRPr lang="en-US"/>
        </a:p>
      </dgm:t>
    </dgm:pt>
    <dgm:pt modelId="{4065205B-7CCA-4FA7-A2E9-A57998D47968}" type="sibTrans" cxnId="{674DD699-8A78-4AC1-A1DC-0BB876DA6EA1}">
      <dgm:prSet/>
      <dgm:spPr/>
      <dgm:t>
        <a:bodyPr/>
        <a:lstStyle/>
        <a:p>
          <a:endParaRPr lang="en-US"/>
        </a:p>
      </dgm:t>
    </dgm:pt>
    <dgm:pt modelId="{43956AE6-E50C-4FEA-BE39-4E7D54BBA48F}">
      <dgm:prSet custT="1"/>
      <dgm:spPr/>
      <dgm:t>
        <a:bodyPr/>
        <a:lstStyle/>
        <a:p>
          <a:r>
            <a:rPr lang="en-US" sz="1800" dirty="0"/>
            <a:t>7 replicates per concentration tested</a:t>
          </a:r>
        </a:p>
      </dgm:t>
    </dgm:pt>
    <dgm:pt modelId="{AA617173-7C2D-43EA-9FE8-532D272B8EF7}" type="parTrans" cxnId="{F035D246-07BE-43C1-9C30-613F9F95E8F6}">
      <dgm:prSet/>
      <dgm:spPr/>
      <dgm:t>
        <a:bodyPr/>
        <a:lstStyle/>
        <a:p>
          <a:endParaRPr lang="en-US"/>
        </a:p>
      </dgm:t>
    </dgm:pt>
    <dgm:pt modelId="{5BD797C7-6E4A-4915-A462-4C1E66CE6591}" type="sibTrans" cxnId="{F035D246-07BE-43C1-9C30-613F9F95E8F6}">
      <dgm:prSet/>
      <dgm:spPr/>
      <dgm:t>
        <a:bodyPr/>
        <a:lstStyle/>
        <a:p>
          <a:endParaRPr lang="en-US"/>
        </a:p>
      </dgm:t>
    </dgm:pt>
    <dgm:pt modelId="{3939685A-1EC9-4E1F-A756-DF28146C12AA}">
      <dgm:prSet custT="1"/>
      <dgm:spPr/>
      <dgm:t>
        <a:bodyPr/>
        <a:lstStyle/>
        <a:p>
          <a:r>
            <a:rPr lang="en-US" sz="1800" dirty="0"/>
            <a:t>3 analysts</a:t>
          </a:r>
        </a:p>
      </dgm:t>
    </dgm:pt>
    <dgm:pt modelId="{0CD54F6E-F755-4EAC-90C7-1A231B1E67C5}" type="parTrans" cxnId="{A16C5262-CFC0-46A5-93C1-0C07A58D8B2E}">
      <dgm:prSet/>
      <dgm:spPr/>
      <dgm:t>
        <a:bodyPr/>
        <a:lstStyle/>
        <a:p>
          <a:endParaRPr lang="en-US"/>
        </a:p>
      </dgm:t>
    </dgm:pt>
    <dgm:pt modelId="{1103615A-0F2C-46F5-B57B-EBB28FCF0070}" type="sibTrans" cxnId="{A16C5262-CFC0-46A5-93C1-0C07A58D8B2E}">
      <dgm:prSet/>
      <dgm:spPr/>
      <dgm:t>
        <a:bodyPr/>
        <a:lstStyle/>
        <a:p>
          <a:endParaRPr lang="en-US"/>
        </a:p>
      </dgm:t>
    </dgm:pt>
    <dgm:pt modelId="{4DD6D3EB-1AD4-45CF-81EF-45D3FB31E3E2}">
      <dgm:prSet custT="1"/>
      <dgm:spPr/>
      <dgm:t>
        <a:bodyPr/>
        <a:lstStyle/>
        <a:p>
          <a:r>
            <a:rPr lang="en-US" sz="1800" dirty="0"/>
            <a:t>Multiple concentrations  tailored to individual toxin risk</a:t>
          </a:r>
        </a:p>
      </dgm:t>
    </dgm:pt>
    <dgm:pt modelId="{00BA4080-06B1-404D-BBED-1DD802C6F585}" type="parTrans" cxnId="{A76C766A-51CD-4761-99E2-E4FC0D5D3BE8}">
      <dgm:prSet/>
      <dgm:spPr/>
      <dgm:t>
        <a:bodyPr/>
        <a:lstStyle/>
        <a:p>
          <a:endParaRPr lang="en-US"/>
        </a:p>
      </dgm:t>
    </dgm:pt>
    <dgm:pt modelId="{E00E76C5-E595-4852-856E-BFD985B76CCE}" type="sibTrans" cxnId="{A76C766A-51CD-4761-99E2-E4FC0D5D3BE8}">
      <dgm:prSet/>
      <dgm:spPr/>
      <dgm:t>
        <a:bodyPr/>
        <a:lstStyle/>
        <a:p>
          <a:endParaRPr lang="en-US"/>
        </a:p>
      </dgm:t>
    </dgm:pt>
    <dgm:pt modelId="{CF63BFD5-425B-4535-B542-D143F39C10CB}">
      <dgm:prSet phldrT="[Text]"/>
      <dgm:spPr/>
      <dgm:t>
        <a:bodyPr/>
        <a:lstStyle/>
        <a:p>
          <a:r>
            <a:rPr lang="en-US" dirty="0"/>
            <a:t>Toxins included</a:t>
          </a:r>
        </a:p>
      </dgm:t>
    </dgm:pt>
    <dgm:pt modelId="{90A65B06-BDFE-4049-849C-F3ABFA76AE48}" type="parTrans" cxnId="{4A5D0950-A2D0-4A8B-8D27-45AC5CE6D0EE}">
      <dgm:prSet/>
      <dgm:spPr/>
      <dgm:t>
        <a:bodyPr/>
        <a:lstStyle/>
        <a:p>
          <a:endParaRPr lang="en-US"/>
        </a:p>
      </dgm:t>
    </dgm:pt>
    <dgm:pt modelId="{21C9C006-6FB1-43CE-99AF-BCDF41DFE73E}" type="sibTrans" cxnId="{4A5D0950-A2D0-4A8B-8D27-45AC5CE6D0EE}">
      <dgm:prSet/>
      <dgm:spPr/>
      <dgm:t>
        <a:bodyPr/>
        <a:lstStyle/>
        <a:p>
          <a:endParaRPr lang="en-US"/>
        </a:p>
      </dgm:t>
    </dgm:pt>
    <dgm:pt modelId="{3721C028-1C58-44E5-85D2-BA773B69DE5A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Aflatoxin</a:t>
          </a:r>
          <a:endParaRPr lang="en-US" dirty="0"/>
        </a:p>
      </dgm:t>
    </dgm:pt>
    <dgm:pt modelId="{BAEF875B-FB79-4748-A115-7FB78B943D3D}" type="parTrans" cxnId="{1F14FE46-2E02-4954-8191-C02A8C827109}">
      <dgm:prSet/>
      <dgm:spPr/>
      <dgm:t>
        <a:bodyPr/>
        <a:lstStyle/>
        <a:p>
          <a:endParaRPr lang="en-US"/>
        </a:p>
      </dgm:t>
    </dgm:pt>
    <dgm:pt modelId="{48117DCA-5584-4FC8-968D-3D6D93EF86C2}" type="sibTrans" cxnId="{1F14FE46-2E02-4954-8191-C02A8C827109}">
      <dgm:prSet/>
      <dgm:spPr/>
      <dgm:t>
        <a:bodyPr/>
        <a:lstStyle/>
        <a:p>
          <a:endParaRPr lang="en-US"/>
        </a:p>
      </dgm:t>
    </dgm:pt>
    <dgm:pt modelId="{999FA0E0-27A1-4EEE-9824-505887AEFC72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DON</a:t>
          </a:r>
          <a:endParaRPr lang="en-US" dirty="0"/>
        </a:p>
      </dgm:t>
    </dgm:pt>
    <dgm:pt modelId="{91673AA7-73C7-4455-BBB3-81469279A7EB}" type="parTrans" cxnId="{A9E7CDBB-3E72-4E94-9D6C-E12A591F52E4}">
      <dgm:prSet/>
      <dgm:spPr/>
      <dgm:t>
        <a:bodyPr/>
        <a:lstStyle/>
        <a:p>
          <a:endParaRPr lang="en-US"/>
        </a:p>
      </dgm:t>
    </dgm:pt>
    <dgm:pt modelId="{1073FBF9-FDA1-47F6-87F5-18266BD375A1}" type="sibTrans" cxnId="{A9E7CDBB-3E72-4E94-9D6C-E12A591F52E4}">
      <dgm:prSet/>
      <dgm:spPr/>
      <dgm:t>
        <a:bodyPr/>
        <a:lstStyle/>
        <a:p>
          <a:endParaRPr lang="en-US"/>
        </a:p>
      </dgm:t>
    </dgm:pt>
    <dgm:pt modelId="{CC9E4C54-C2F7-4B47-84BB-001CD4AB59FF}">
      <dgm:prSet phldrT="[Text]"/>
      <dgm:spPr/>
      <dgm:t>
        <a:bodyPr/>
        <a:lstStyle/>
        <a:p>
          <a:r>
            <a:rPr lang="en-US" dirty="0" err="1">
              <a:hlinkClick xmlns:r="http://schemas.openxmlformats.org/officeDocument/2006/relationships" r:id="rId3"/>
            </a:rPr>
            <a:t>Fumonisin</a:t>
          </a:r>
          <a:endParaRPr lang="en-US" dirty="0"/>
        </a:p>
      </dgm:t>
    </dgm:pt>
    <dgm:pt modelId="{E87C3A69-3396-4BB1-AFC3-542E15ED68FB}" type="parTrans" cxnId="{EA330FE6-C0A5-4EDA-9703-BF399E23EA03}">
      <dgm:prSet/>
      <dgm:spPr/>
      <dgm:t>
        <a:bodyPr/>
        <a:lstStyle/>
        <a:p>
          <a:endParaRPr lang="en-US"/>
        </a:p>
      </dgm:t>
    </dgm:pt>
    <dgm:pt modelId="{4F60BA28-FD45-4542-AF8C-190C1BAD713C}" type="sibTrans" cxnId="{EA330FE6-C0A5-4EDA-9703-BF399E23EA03}">
      <dgm:prSet/>
      <dgm:spPr/>
      <dgm:t>
        <a:bodyPr/>
        <a:lstStyle/>
        <a:p>
          <a:endParaRPr lang="en-US"/>
        </a:p>
      </dgm:t>
    </dgm:pt>
    <dgm:pt modelId="{A271FB6E-085B-442B-86C2-AC613B233D09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Zearalenone</a:t>
          </a:r>
          <a:endParaRPr lang="en-US" dirty="0"/>
        </a:p>
      </dgm:t>
    </dgm:pt>
    <dgm:pt modelId="{C0AF58A0-C01B-4B07-9222-D4F53082B4E6}" type="parTrans" cxnId="{CD30A44E-4514-4E73-91D8-F71C137A7463}">
      <dgm:prSet/>
      <dgm:spPr/>
      <dgm:t>
        <a:bodyPr/>
        <a:lstStyle/>
        <a:p>
          <a:endParaRPr lang="en-US"/>
        </a:p>
      </dgm:t>
    </dgm:pt>
    <dgm:pt modelId="{8C27AB5F-8914-4259-A260-7FB59194E752}" type="sibTrans" cxnId="{CD30A44E-4514-4E73-91D8-F71C137A7463}">
      <dgm:prSet/>
      <dgm:spPr/>
      <dgm:t>
        <a:bodyPr/>
        <a:lstStyle/>
        <a:p>
          <a:endParaRPr lang="en-US"/>
        </a:p>
      </dgm:t>
    </dgm:pt>
    <dgm:pt modelId="{C97C6846-8BA6-4790-A836-D416408C7617}">
      <dgm:prSet phldrT="[Text]"/>
      <dgm:spPr/>
      <dgm:t>
        <a:bodyPr/>
        <a:lstStyle/>
        <a:p>
          <a:r>
            <a:rPr lang="en-US" dirty="0" err="1">
              <a:hlinkClick xmlns:r="http://schemas.openxmlformats.org/officeDocument/2006/relationships" r:id="rId5"/>
            </a:rPr>
            <a:t>Ochratoxin</a:t>
          </a:r>
          <a:r>
            <a:rPr lang="en-US" dirty="0">
              <a:hlinkClick xmlns:r="http://schemas.openxmlformats.org/officeDocument/2006/relationships" r:id="rId5"/>
            </a:rPr>
            <a:t> A</a:t>
          </a:r>
          <a:endParaRPr lang="en-US" dirty="0"/>
        </a:p>
      </dgm:t>
    </dgm:pt>
    <dgm:pt modelId="{951A2DC3-A085-4471-820A-B9F999AAA73B}" type="parTrans" cxnId="{5EB23F3C-E1D2-47E6-8392-1531D0F01B3B}">
      <dgm:prSet/>
      <dgm:spPr/>
      <dgm:t>
        <a:bodyPr/>
        <a:lstStyle/>
        <a:p>
          <a:endParaRPr lang="en-US"/>
        </a:p>
      </dgm:t>
    </dgm:pt>
    <dgm:pt modelId="{3D92F4BF-21A7-4E68-AF04-69B4A28289DE}" type="sibTrans" cxnId="{5EB23F3C-E1D2-47E6-8392-1531D0F01B3B}">
      <dgm:prSet/>
      <dgm:spPr/>
      <dgm:t>
        <a:bodyPr/>
        <a:lstStyle/>
        <a:p>
          <a:endParaRPr lang="en-US"/>
        </a:p>
      </dgm:t>
    </dgm:pt>
    <dgm:pt modelId="{DB2DD251-C5B1-43D9-A794-D7EFEF4D1210}" type="pres">
      <dgm:prSet presAssocID="{592A461D-F2F4-4E89-8286-F60A1514E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82844-2DB4-4276-BFDF-B022BA7F7362}" type="pres">
      <dgm:prSet presAssocID="{CF63BFD5-425B-4535-B542-D143F39C10CB}" presName="composite" presStyleCnt="0"/>
      <dgm:spPr/>
    </dgm:pt>
    <dgm:pt modelId="{379932F3-554B-43AB-9F65-49DC60FBDB2B}" type="pres">
      <dgm:prSet presAssocID="{CF63BFD5-425B-4535-B542-D143F39C10C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EC41D-B5D6-4C83-9646-945C6859C687}" type="pres">
      <dgm:prSet presAssocID="{CF63BFD5-425B-4535-B542-D143F39C10C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7D573-FDB9-4434-BF02-170E91081641}" type="pres">
      <dgm:prSet presAssocID="{21C9C006-6FB1-43CE-99AF-BCDF41DFE73E}" presName="space" presStyleCnt="0"/>
      <dgm:spPr/>
    </dgm:pt>
    <dgm:pt modelId="{47FFE81C-37EA-44E8-8DD9-39E4C621A73D}" type="pres">
      <dgm:prSet presAssocID="{B6FD771D-414B-4556-8323-D07CE694FFCE}" presName="composite" presStyleCnt="0"/>
      <dgm:spPr/>
    </dgm:pt>
    <dgm:pt modelId="{3DCD2BC5-E936-4D03-B248-94D9C7276281}" type="pres">
      <dgm:prSet presAssocID="{B6FD771D-414B-4556-8323-D07CE694FFC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71344-580D-4658-8742-E82AAD18D970}" type="pres">
      <dgm:prSet presAssocID="{B6FD771D-414B-4556-8323-D07CE694FFC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46A67-9C1B-4B8F-8C3D-E7C03C07364B}" type="pres">
      <dgm:prSet presAssocID="{18F73CF5-8200-4AA1-AE89-09D7604C063B}" presName="space" presStyleCnt="0"/>
      <dgm:spPr/>
    </dgm:pt>
    <dgm:pt modelId="{37CDD63C-4093-456D-A5C4-8E1DD2E42CF0}" type="pres">
      <dgm:prSet presAssocID="{F175ED07-8824-4412-9D84-AB850AEF661C}" presName="composite" presStyleCnt="0"/>
      <dgm:spPr/>
    </dgm:pt>
    <dgm:pt modelId="{F63DD001-E257-49CA-B1C3-94F7817A4631}" type="pres">
      <dgm:prSet presAssocID="{F175ED07-8824-4412-9D84-AB850AEF661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7089-66BC-4BE2-90EF-F32DAAC3365B}" type="pres">
      <dgm:prSet presAssocID="{F175ED07-8824-4412-9D84-AB850AEF661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4E6AF-2D74-4908-9477-C54A7F4CE038}" type="pres">
      <dgm:prSet presAssocID="{19774187-4209-47BB-A327-47E63AC3CE62}" presName="space" presStyleCnt="0"/>
      <dgm:spPr/>
    </dgm:pt>
    <dgm:pt modelId="{15D04F0C-7327-4DC3-8567-A4513A85D4A8}" type="pres">
      <dgm:prSet presAssocID="{9CB013E5-E39C-47CA-B66A-D71C562A1AF8}" presName="composite" presStyleCnt="0"/>
      <dgm:spPr/>
    </dgm:pt>
    <dgm:pt modelId="{683CA9D1-7361-4DE9-89B2-7A6867E89421}" type="pres">
      <dgm:prSet presAssocID="{9CB013E5-E39C-47CA-B66A-D71C562A1AF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72550-72C3-4B5B-BF47-6014B67ECD8A}" type="pres">
      <dgm:prSet presAssocID="{9CB013E5-E39C-47CA-B66A-D71C562A1AF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DD699-8A78-4AC1-A1DC-0BB876DA6EA1}" srcId="{F175ED07-8824-4412-9D84-AB850AEF661C}" destId="{5B5A6687-796B-417A-9931-11B771106294}" srcOrd="0" destOrd="0" parTransId="{532330B9-E708-4BAA-B926-F930ED6ED9A2}" sibTransId="{4065205B-7CCA-4FA7-A2E9-A57998D47968}"/>
    <dgm:cxn modelId="{4A5D0950-A2D0-4A8B-8D27-45AC5CE6D0EE}" srcId="{592A461D-F2F4-4E89-8286-F60A1514E46A}" destId="{CF63BFD5-425B-4535-B542-D143F39C10CB}" srcOrd="0" destOrd="0" parTransId="{90A65B06-BDFE-4049-849C-F3ABFA76AE48}" sibTransId="{21C9C006-6FB1-43CE-99AF-BCDF41DFE73E}"/>
    <dgm:cxn modelId="{F035D246-07BE-43C1-9C30-613F9F95E8F6}" srcId="{9CB013E5-E39C-47CA-B66A-D71C562A1AF8}" destId="{43956AE6-E50C-4FEA-BE39-4E7D54BBA48F}" srcOrd="2" destOrd="0" parTransId="{AA617173-7C2D-43EA-9FE8-532D272B8EF7}" sibTransId="{5BD797C7-6E4A-4915-A462-4C1E66CE6591}"/>
    <dgm:cxn modelId="{AF5915BA-5499-4EFD-9420-1E960ED24B4D}" srcId="{592A461D-F2F4-4E89-8286-F60A1514E46A}" destId="{9CB013E5-E39C-47CA-B66A-D71C562A1AF8}" srcOrd="3" destOrd="0" parTransId="{D600AE5B-2E87-4EF3-ABDD-71E6D8B03BCB}" sibTransId="{7203C536-D6A5-4BD1-9DF3-8B052905003A}"/>
    <dgm:cxn modelId="{EA330FE6-C0A5-4EDA-9703-BF399E23EA03}" srcId="{CF63BFD5-425B-4535-B542-D143F39C10CB}" destId="{CC9E4C54-C2F7-4B47-84BB-001CD4AB59FF}" srcOrd="2" destOrd="0" parTransId="{E87C3A69-3396-4BB1-AFC3-542E15ED68FB}" sibTransId="{4F60BA28-FD45-4542-AF8C-190C1BAD713C}"/>
    <dgm:cxn modelId="{1E2AA6D2-E6D8-4B2B-B840-FD937D1370C1}" type="presOf" srcId="{3721C028-1C58-44E5-85D2-BA773B69DE5A}" destId="{B5CEC41D-B5D6-4C83-9646-945C6859C687}" srcOrd="0" destOrd="0" presId="urn:microsoft.com/office/officeart/2005/8/layout/hList1"/>
    <dgm:cxn modelId="{41236F06-EDC6-4001-B034-E2FDAD89E8CF}" type="presOf" srcId="{C97C6846-8BA6-4790-A836-D416408C7617}" destId="{B5CEC41D-B5D6-4C83-9646-945C6859C687}" srcOrd="0" destOrd="4" presId="urn:microsoft.com/office/officeart/2005/8/layout/hList1"/>
    <dgm:cxn modelId="{419B02EA-A819-4DC4-B475-47BF551341D4}" srcId="{B6FD771D-414B-4556-8323-D07CE694FFCE}" destId="{32BAC01F-826D-453F-947F-AD8E3DF62169}" srcOrd="0" destOrd="0" parTransId="{C70355A3-EB24-4980-AF3C-73D461BEE2DD}" sibTransId="{5DCAEA54-F645-4748-A942-2F24C6EEA0C7}"/>
    <dgm:cxn modelId="{EB9C0F20-3793-40E7-8C1F-5A6DD737EEF4}" srcId="{592A461D-F2F4-4E89-8286-F60A1514E46A}" destId="{F175ED07-8824-4412-9D84-AB850AEF661C}" srcOrd="2" destOrd="0" parTransId="{9665B8B9-4708-42A1-AEA3-4C7708C7C20B}" sibTransId="{19774187-4209-47BB-A327-47E63AC3CE62}"/>
    <dgm:cxn modelId="{5D1C54CA-86F4-4B0B-BC05-E11EB4397E69}" srcId="{9CB013E5-E39C-47CA-B66A-D71C562A1AF8}" destId="{893D7C5F-C15B-47FE-B036-93584FAD3D62}" srcOrd="1" destOrd="0" parTransId="{2A238CE1-4D88-4919-853A-1B35FD6BB4AE}" sibTransId="{AC8D06C3-7B09-4421-A3CE-8545368717AF}"/>
    <dgm:cxn modelId="{B55FD776-1A66-4F9B-8B12-CACC9FBC1A0D}" type="presOf" srcId="{CF63BFD5-425B-4535-B542-D143F39C10CB}" destId="{379932F3-554B-43AB-9F65-49DC60FBDB2B}" srcOrd="0" destOrd="0" presId="urn:microsoft.com/office/officeart/2005/8/layout/hList1"/>
    <dgm:cxn modelId="{3AD22DF6-0982-4CFC-A06E-023A4854CFCE}" type="presOf" srcId="{5B5A6687-796B-417A-9931-11B771106294}" destId="{91FB7089-66BC-4BE2-90EF-F32DAAC3365B}" srcOrd="0" destOrd="0" presId="urn:microsoft.com/office/officeart/2005/8/layout/hList1"/>
    <dgm:cxn modelId="{B67EE760-5E32-4615-B126-A04CB9055ED0}" srcId="{9CB013E5-E39C-47CA-B66A-D71C562A1AF8}" destId="{4F68A134-0F20-40E6-93DC-9F988A9BCB86}" srcOrd="0" destOrd="0" parTransId="{C28F3858-1BB7-45C2-9751-5AFBA3382091}" sibTransId="{3CBADEBA-AA9E-4821-AD44-35C5F72BD676}"/>
    <dgm:cxn modelId="{A9E7CDBB-3E72-4E94-9D6C-E12A591F52E4}" srcId="{CF63BFD5-425B-4535-B542-D143F39C10CB}" destId="{999FA0E0-27A1-4EEE-9824-505887AEFC72}" srcOrd="1" destOrd="0" parTransId="{91673AA7-73C7-4455-BBB3-81469279A7EB}" sibTransId="{1073FBF9-FDA1-47F6-87F5-18266BD375A1}"/>
    <dgm:cxn modelId="{2E79230D-2924-4419-ABC8-CD6F9B2E39CC}" type="presOf" srcId="{4F68A134-0F20-40E6-93DC-9F988A9BCB86}" destId="{C2872550-72C3-4B5B-BF47-6014B67ECD8A}" srcOrd="0" destOrd="0" presId="urn:microsoft.com/office/officeart/2005/8/layout/hList1"/>
    <dgm:cxn modelId="{0BC17C2D-EACB-4BEC-966D-61DFD34784BA}" type="presOf" srcId="{893D7C5F-C15B-47FE-B036-93584FAD3D62}" destId="{C2872550-72C3-4B5B-BF47-6014B67ECD8A}" srcOrd="0" destOrd="1" presId="urn:microsoft.com/office/officeart/2005/8/layout/hList1"/>
    <dgm:cxn modelId="{CD30A44E-4514-4E73-91D8-F71C137A7463}" srcId="{CF63BFD5-425B-4535-B542-D143F39C10CB}" destId="{A271FB6E-085B-442B-86C2-AC613B233D09}" srcOrd="3" destOrd="0" parTransId="{C0AF58A0-C01B-4B07-9222-D4F53082B4E6}" sibTransId="{8C27AB5F-8914-4259-A260-7FB59194E752}"/>
    <dgm:cxn modelId="{5A51B7B2-0D23-4EFA-8644-5342E8487A9B}" type="presOf" srcId="{3939685A-1EC9-4E1F-A756-DF28146C12AA}" destId="{91FB7089-66BC-4BE2-90EF-F32DAAC3365B}" srcOrd="0" destOrd="1" presId="urn:microsoft.com/office/officeart/2005/8/layout/hList1"/>
    <dgm:cxn modelId="{AE3CCDDF-FBE0-44BA-B1A3-97F231A9AF8D}" type="presOf" srcId="{A271FB6E-085B-442B-86C2-AC613B233D09}" destId="{B5CEC41D-B5D6-4C83-9646-945C6859C687}" srcOrd="0" destOrd="3" presId="urn:microsoft.com/office/officeart/2005/8/layout/hList1"/>
    <dgm:cxn modelId="{FB926E6F-4939-4A00-8B4E-83608450E144}" type="presOf" srcId="{999FA0E0-27A1-4EEE-9824-505887AEFC72}" destId="{B5CEC41D-B5D6-4C83-9646-945C6859C687}" srcOrd="0" destOrd="1" presId="urn:microsoft.com/office/officeart/2005/8/layout/hList1"/>
    <dgm:cxn modelId="{EF8672FA-5C40-4273-997A-0A2E94B9E9D2}" srcId="{B6FD771D-414B-4556-8323-D07CE694FFCE}" destId="{010597B7-7E1A-4372-B0AC-B11958DDB6EC}" srcOrd="1" destOrd="0" parTransId="{2247AA1D-76BA-4D4F-8760-B4A04D51690A}" sibTransId="{19E63E8D-EA33-4DE6-A101-722C79DAA3FF}"/>
    <dgm:cxn modelId="{4B094D5F-60D8-4E41-82A6-B1593DAA1A39}" type="presOf" srcId="{43956AE6-E50C-4FEA-BE39-4E7D54BBA48F}" destId="{C2872550-72C3-4B5B-BF47-6014B67ECD8A}" srcOrd="0" destOrd="2" presId="urn:microsoft.com/office/officeart/2005/8/layout/hList1"/>
    <dgm:cxn modelId="{0C197DBE-EF0F-4BF3-8946-025FC198AB51}" type="presOf" srcId="{010597B7-7E1A-4372-B0AC-B11958DDB6EC}" destId="{55971344-580D-4658-8742-E82AAD18D970}" srcOrd="0" destOrd="1" presId="urn:microsoft.com/office/officeart/2005/8/layout/hList1"/>
    <dgm:cxn modelId="{B5F41AC0-9261-405D-9702-6E4027698D2F}" type="presOf" srcId="{32BAC01F-826D-453F-947F-AD8E3DF62169}" destId="{55971344-580D-4658-8742-E82AAD18D970}" srcOrd="0" destOrd="0" presId="urn:microsoft.com/office/officeart/2005/8/layout/hList1"/>
    <dgm:cxn modelId="{3C99C4E8-A78C-4992-B159-25B341F4B3A8}" type="presOf" srcId="{F175ED07-8824-4412-9D84-AB850AEF661C}" destId="{F63DD001-E257-49CA-B1C3-94F7817A4631}" srcOrd="0" destOrd="0" presId="urn:microsoft.com/office/officeart/2005/8/layout/hList1"/>
    <dgm:cxn modelId="{1E630FE7-7922-4923-9D54-90D68717DC33}" type="presOf" srcId="{592A461D-F2F4-4E89-8286-F60A1514E46A}" destId="{DB2DD251-C5B1-43D9-A794-D7EFEF4D1210}" srcOrd="0" destOrd="0" presId="urn:microsoft.com/office/officeart/2005/8/layout/hList1"/>
    <dgm:cxn modelId="{B30250E9-18B6-40CB-98A5-D344FFD9E95A}" type="presOf" srcId="{4DD6D3EB-1AD4-45CF-81EF-45D3FB31E3E2}" destId="{91FB7089-66BC-4BE2-90EF-F32DAAC3365B}" srcOrd="0" destOrd="2" presId="urn:microsoft.com/office/officeart/2005/8/layout/hList1"/>
    <dgm:cxn modelId="{34A7AF33-BA7D-4037-9E5E-CE6B8F4E2F75}" srcId="{592A461D-F2F4-4E89-8286-F60A1514E46A}" destId="{B6FD771D-414B-4556-8323-D07CE694FFCE}" srcOrd="1" destOrd="0" parTransId="{9A2EFBDE-8FDA-482C-9D58-3B33CDA23318}" sibTransId="{18F73CF5-8200-4AA1-AE89-09D7604C063B}"/>
    <dgm:cxn modelId="{A76C766A-51CD-4761-99E2-E4FC0D5D3BE8}" srcId="{F175ED07-8824-4412-9D84-AB850AEF661C}" destId="{4DD6D3EB-1AD4-45CF-81EF-45D3FB31E3E2}" srcOrd="2" destOrd="0" parTransId="{00BA4080-06B1-404D-BBED-1DD802C6F585}" sibTransId="{E00E76C5-E595-4852-856E-BFD985B76CCE}"/>
    <dgm:cxn modelId="{5EB23F3C-E1D2-47E6-8392-1531D0F01B3B}" srcId="{CF63BFD5-425B-4535-B542-D143F39C10CB}" destId="{C97C6846-8BA6-4790-A836-D416408C7617}" srcOrd="4" destOrd="0" parTransId="{951A2DC3-A085-4471-820A-B9F999AAA73B}" sibTransId="{3D92F4BF-21A7-4E68-AF04-69B4A28289DE}"/>
    <dgm:cxn modelId="{7BD5C27A-E94E-44B3-B67E-2542AADE8343}" type="presOf" srcId="{B6FD771D-414B-4556-8323-D07CE694FFCE}" destId="{3DCD2BC5-E936-4D03-B248-94D9C7276281}" srcOrd="0" destOrd="0" presId="urn:microsoft.com/office/officeart/2005/8/layout/hList1"/>
    <dgm:cxn modelId="{46F3FD96-33FD-4759-828A-A0B9D6FF963C}" type="presOf" srcId="{9CB013E5-E39C-47CA-B66A-D71C562A1AF8}" destId="{683CA9D1-7361-4DE9-89B2-7A6867E89421}" srcOrd="0" destOrd="0" presId="urn:microsoft.com/office/officeart/2005/8/layout/hList1"/>
    <dgm:cxn modelId="{1F14FE46-2E02-4954-8191-C02A8C827109}" srcId="{CF63BFD5-425B-4535-B542-D143F39C10CB}" destId="{3721C028-1C58-44E5-85D2-BA773B69DE5A}" srcOrd="0" destOrd="0" parTransId="{BAEF875B-FB79-4748-A115-7FB78B943D3D}" sibTransId="{48117DCA-5584-4FC8-968D-3D6D93EF86C2}"/>
    <dgm:cxn modelId="{5CAAA311-5E96-4E89-9D1B-D614CE3B195A}" type="presOf" srcId="{CC9E4C54-C2F7-4B47-84BB-001CD4AB59FF}" destId="{B5CEC41D-B5D6-4C83-9646-945C6859C687}" srcOrd="0" destOrd="2" presId="urn:microsoft.com/office/officeart/2005/8/layout/hList1"/>
    <dgm:cxn modelId="{A16C5262-CFC0-46A5-93C1-0C07A58D8B2E}" srcId="{F175ED07-8824-4412-9D84-AB850AEF661C}" destId="{3939685A-1EC9-4E1F-A756-DF28146C12AA}" srcOrd="1" destOrd="0" parTransId="{0CD54F6E-F755-4EAC-90C7-1A231B1E67C5}" sibTransId="{1103615A-0F2C-46F5-B57B-EBB28FCF0070}"/>
    <dgm:cxn modelId="{F882DE75-3B9E-40D3-A684-F1399022E9DB}" type="presParOf" srcId="{DB2DD251-C5B1-43D9-A794-D7EFEF4D1210}" destId="{97482844-2DB4-4276-BFDF-B022BA7F7362}" srcOrd="0" destOrd="0" presId="urn:microsoft.com/office/officeart/2005/8/layout/hList1"/>
    <dgm:cxn modelId="{BFBDB240-A8AD-4D53-A4DA-ABFB5C2E3A6F}" type="presParOf" srcId="{97482844-2DB4-4276-BFDF-B022BA7F7362}" destId="{379932F3-554B-43AB-9F65-49DC60FBDB2B}" srcOrd="0" destOrd="0" presId="urn:microsoft.com/office/officeart/2005/8/layout/hList1"/>
    <dgm:cxn modelId="{84A23943-9090-4C28-9102-9782AF2E332B}" type="presParOf" srcId="{97482844-2DB4-4276-BFDF-B022BA7F7362}" destId="{B5CEC41D-B5D6-4C83-9646-945C6859C687}" srcOrd="1" destOrd="0" presId="urn:microsoft.com/office/officeart/2005/8/layout/hList1"/>
    <dgm:cxn modelId="{25C54BB6-E4FF-4CA6-8B9F-466DDDB3586B}" type="presParOf" srcId="{DB2DD251-C5B1-43D9-A794-D7EFEF4D1210}" destId="{A867D573-FDB9-4434-BF02-170E91081641}" srcOrd="1" destOrd="0" presId="urn:microsoft.com/office/officeart/2005/8/layout/hList1"/>
    <dgm:cxn modelId="{E148F6BF-3676-4C67-B731-4AF9DDC7BE9B}" type="presParOf" srcId="{DB2DD251-C5B1-43D9-A794-D7EFEF4D1210}" destId="{47FFE81C-37EA-44E8-8DD9-39E4C621A73D}" srcOrd="2" destOrd="0" presId="urn:microsoft.com/office/officeart/2005/8/layout/hList1"/>
    <dgm:cxn modelId="{CB517F1B-D51A-4225-8ACF-9EA0593EC009}" type="presParOf" srcId="{47FFE81C-37EA-44E8-8DD9-39E4C621A73D}" destId="{3DCD2BC5-E936-4D03-B248-94D9C7276281}" srcOrd="0" destOrd="0" presId="urn:microsoft.com/office/officeart/2005/8/layout/hList1"/>
    <dgm:cxn modelId="{6C1F8977-F43F-47C4-A2E3-15ADE7E9C272}" type="presParOf" srcId="{47FFE81C-37EA-44E8-8DD9-39E4C621A73D}" destId="{55971344-580D-4658-8742-E82AAD18D970}" srcOrd="1" destOrd="0" presId="urn:microsoft.com/office/officeart/2005/8/layout/hList1"/>
    <dgm:cxn modelId="{25DA837F-FA3B-4377-A0E3-69C78D3353E2}" type="presParOf" srcId="{DB2DD251-C5B1-43D9-A794-D7EFEF4D1210}" destId="{A6646A67-9C1B-4B8F-8C3D-E7C03C07364B}" srcOrd="3" destOrd="0" presId="urn:microsoft.com/office/officeart/2005/8/layout/hList1"/>
    <dgm:cxn modelId="{2AAAC9FB-017E-4A99-9201-F8B7E880F560}" type="presParOf" srcId="{DB2DD251-C5B1-43D9-A794-D7EFEF4D1210}" destId="{37CDD63C-4093-456D-A5C4-8E1DD2E42CF0}" srcOrd="4" destOrd="0" presId="urn:microsoft.com/office/officeart/2005/8/layout/hList1"/>
    <dgm:cxn modelId="{39D958BA-C4A1-4E77-93B0-40545D99F1BE}" type="presParOf" srcId="{37CDD63C-4093-456D-A5C4-8E1DD2E42CF0}" destId="{F63DD001-E257-49CA-B1C3-94F7817A4631}" srcOrd="0" destOrd="0" presId="urn:microsoft.com/office/officeart/2005/8/layout/hList1"/>
    <dgm:cxn modelId="{5901EB59-52AD-444D-A99E-109342E04DA9}" type="presParOf" srcId="{37CDD63C-4093-456D-A5C4-8E1DD2E42CF0}" destId="{91FB7089-66BC-4BE2-90EF-F32DAAC3365B}" srcOrd="1" destOrd="0" presId="urn:microsoft.com/office/officeart/2005/8/layout/hList1"/>
    <dgm:cxn modelId="{0085AB96-CC39-41EB-963A-37A02083D4F7}" type="presParOf" srcId="{DB2DD251-C5B1-43D9-A794-D7EFEF4D1210}" destId="{A284E6AF-2D74-4908-9477-C54A7F4CE038}" srcOrd="5" destOrd="0" presId="urn:microsoft.com/office/officeart/2005/8/layout/hList1"/>
    <dgm:cxn modelId="{82378D0B-7513-4A19-B4B8-0078593A2F48}" type="presParOf" srcId="{DB2DD251-C5B1-43D9-A794-D7EFEF4D1210}" destId="{15D04F0C-7327-4DC3-8567-A4513A85D4A8}" srcOrd="6" destOrd="0" presId="urn:microsoft.com/office/officeart/2005/8/layout/hList1"/>
    <dgm:cxn modelId="{67AA93F2-17CC-4CE1-9C1B-0C62AA470ECC}" type="presParOf" srcId="{15D04F0C-7327-4DC3-8567-A4513A85D4A8}" destId="{683CA9D1-7361-4DE9-89B2-7A6867E89421}" srcOrd="0" destOrd="0" presId="urn:microsoft.com/office/officeart/2005/8/layout/hList1"/>
    <dgm:cxn modelId="{DE8F7594-5F39-4B54-B3BA-29E5D0AF88C9}" type="presParOf" srcId="{15D04F0C-7327-4DC3-8567-A4513A85D4A8}" destId="{C2872550-72C3-4B5B-BF47-6014B67ECD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932F3-554B-43AB-9F65-49DC60FBDB2B}">
      <dsp:nvSpPr>
        <dsp:cNvPr id="0" name=""/>
        <dsp:cNvSpPr/>
      </dsp:nvSpPr>
      <dsp:spPr>
        <a:xfrm>
          <a:off x="4044" y="1386938"/>
          <a:ext cx="2432229" cy="937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Toxins included</a:t>
          </a:r>
        </a:p>
      </dsp:txBody>
      <dsp:txXfrm>
        <a:off x="4044" y="1386938"/>
        <a:ext cx="2432229" cy="937877"/>
      </dsp:txXfrm>
    </dsp:sp>
    <dsp:sp modelId="{B5CEC41D-B5D6-4C83-9646-945C6859C687}">
      <dsp:nvSpPr>
        <dsp:cNvPr id="0" name=""/>
        <dsp:cNvSpPr/>
      </dsp:nvSpPr>
      <dsp:spPr>
        <a:xfrm>
          <a:off x="4044" y="2324815"/>
          <a:ext cx="2432229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hlinkClick xmlns:r="http://schemas.openxmlformats.org/officeDocument/2006/relationships" r:id="rId1"/>
            </a:rPr>
            <a:t>Aflatoxin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hlinkClick xmlns:r="http://schemas.openxmlformats.org/officeDocument/2006/relationships" r:id="rId2"/>
            </a:rPr>
            <a:t>DON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>
              <a:hlinkClick xmlns:r="http://schemas.openxmlformats.org/officeDocument/2006/relationships" r:id="rId3"/>
            </a:rPr>
            <a:t>Fumonisin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hlinkClick xmlns:r="http://schemas.openxmlformats.org/officeDocument/2006/relationships" r:id="rId4"/>
            </a:rPr>
            <a:t>Zearalenone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>
              <a:hlinkClick xmlns:r="http://schemas.openxmlformats.org/officeDocument/2006/relationships" r:id="rId5"/>
            </a:rPr>
            <a:t>Ochratoxin</a:t>
          </a:r>
          <a:r>
            <a:rPr lang="en-US" sz="2600" kern="1200" dirty="0">
              <a:hlinkClick xmlns:r="http://schemas.openxmlformats.org/officeDocument/2006/relationships" r:id="rId5"/>
            </a:rPr>
            <a:t> A</a:t>
          </a:r>
          <a:endParaRPr lang="en-US" sz="2600" kern="1200" dirty="0"/>
        </a:p>
      </dsp:txBody>
      <dsp:txXfrm>
        <a:off x="4044" y="2324815"/>
        <a:ext cx="2432229" cy="2426580"/>
      </dsp:txXfrm>
    </dsp:sp>
    <dsp:sp modelId="{3DCD2BC5-E936-4D03-B248-94D9C7276281}">
      <dsp:nvSpPr>
        <dsp:cNvPr id="0" name=""/>
        <dsp:cNvSpPr/>
      </dsp:nvSpPr>
      <dsp:spPr>
        <a:xfrm>
          <a:off x="2776786" y="1386938"/>
          <a:ext cx="2432229" cy="937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Time</a:t>
          </a:r>
        </a:p>
      </dsp:txBody>
      <dsp:txXfrm>
        <a:off x="2776786" y="1386938"/>
        <a:ext cx="2432229" cy="937877"/>
      </dsp:txXfrm>
    </dsp:sp>
    <dsp:sp modelId="{55971344-580D-4658-8742-E82AAD18D970}">
      <dsp:nvSpPr>
        <dsp:cNvPr id="0" name=""/>
        <dsp:cNvSpPr/>
      </dsp:nvSpPr>
      <dsp:spPr>
        <a:xfrm>
          <a:off x="2776786" y="2324815"/>
          <a:ext cx="2432229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Less than 30 min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Includes sample extraction and all dilutions</a:t>
          </a:r>
        </a:p>
      </dsp:txBody>
      <dsp:txXfrm>
        <a:off x="2776786" y="2324815"/>
        <a:ext cx="2432229" cy="2426580"/>
      </dsp:txXfrm>
    </dsp:sp>
    <dsp:sp modelId="{F63DD001-E257-49CA-B1C3-94F7817A4631}">
      <dsp:nvSpPr>
        <dsp:cNvPr id="0" name=""/>
        <dsp:cNvSpPr/>
      </dsp:nvSpPr>
      <dsp:spPr>
        <a:xfrm>
          <a:off x="5549528" y="1386938"/>
          <a:ext cx="2432229" cy="937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Accuracy and Precision</a:t>
          </a:r>
        </a:p>
      </dsp:txBody>
      <dsp:txXfrm>
        <a:off x="5549528" y="1386938"/>
        <a:ext cx="2432229" cy="937877"/>
      </dsp:txXfrm>
    </dsp:sp>
    <dsp:sp modelId="{91FB7089-66BC-4BE2-90EF-F32DAAC3365B}">
      <dsp:nvSpPr>
        <dsp:cNvPr id="0" name=""/>
        <dsp:cNvSpPr/>
      </dsp:nvSpPr>
      <dsp:spPr>
        <a:xfrm>
          <a:off x="5549528" y="2324815"/>
          <a:ext cx="2432229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Rapid test data compared to FGIS Reference Method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3 analysts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Multiple concentrations  tailored to individual toxin risk</a:t>
          </a:r>
        </a:p>
      </dsp:txBody>
      <dsp:txXfrm>
        <a:off x="5549528" y="2324815"/>
        <a:ext cx="2432229" cy="2426580"/>
      </dsp:txXfrm>
    </dsp:sp>
    <dsp:sp modelId="{683CA9D1-7361-4DE9-89B2-7A6867E89421}">
      <dsp:nvSpPr>
        <dsp:cNvPr id="0" name=""/>
        <dsp:cNvSpPr/>
      </dsp:nvSpPr>
      <dsp:spPr>
        <a:xfrm>
          <a:off x="8322269" y="1386938"/>
          <a:ext cx="2432229" cy="937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Samples</a:t>
          </a:r>
        </a:p>
      </dsp:txBody>
      <dsp:txXfrm>
        <a:off x="8322269" y="1386938"/>
        <a:ext cx="2432229" cy="937877"/>
      </dsp:txXfrm>
    </dsp:sp>
    <dsp:sp modelId="{C2872550-72C3-4B5B-BF47-6014B67ECD8A}">
      <dsp:nvSpPr>
        <dsp:cNvPr id="0" name=""/>
        <dsp:cNvSpPr/>
      </dsp:nvSpPr>
      <dsp:spPr>
        <a:xfrm>
          <a:off x="8322269" y="2324815"/>
          <a:ext cx="2432229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Incurred samples for method validation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Ground and homogenized 50g samples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7 replicates per concentration tested</a:t>
          </a:r>
        </a:p>
      </dsp:txBody>
      <dsp:txXfrm>
        <a:off x="8322269" y="2324815"/>
        <a:ext cx="2432229" cy="242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A3958F4-18A4-6148-9304-2A60CF53C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CCF0B-C6B6-4B85-9587-FA0B1850386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BA98-210B-4BDC-86BD-C5BED043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63B10A-1BA2-6849-AD37-E108F13DE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AD6B48-CADB-EC49-AFFC-333F5840B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546" y="89396"/>
            <a:ext cx="2374184" cy="8747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D0AD125-820E-CA4D-8E93-B75C19253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470" y="2904088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EA29478-A0B5-094B-8D2D-8F9232ADB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0470" y="3737517"/>
            <a:ext cx="9951722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96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924B7F-9FC7-BC4D-8757-966CD5501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048B594-DE2E-B74A-AD68-1C9943FE1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16AE65F-EEF2-B543-8D02-00EFE8FAA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43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1E48BC-9943-DC49-B528-57054BE8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924B7F-9FC7-BC4D-8757-966CD5501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A921A51-C5BF-B14E-A5ED-73B4276B4B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8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1E48BC-9943-DC49-B528-57054BE8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924B7F-9FC7-BC4D-8757-966CD5501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0AF674-3E67-FD4C-99D0-FA63D65D8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BB0EC-5FB7-D648-8370-74DB3872C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76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C6B9BF-DE87-8E49-A4FF-6DFE54374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8D9826B-1C9A-1740-A469-C35621674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3A9CDB5-E55F-3445-8388-2C9ACC111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76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C6B9BF-DE87-8E49-A4FF-6DFE54374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8D9826B-1C9A-1740-A469-C35621674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7973EA1-EC45-4C48-B274-A69A4BAC4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46D9E86-7BEA-B44B-B7AB-77C2DF43F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930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2CD2B54-2DF5-514B-840C-168D5615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D6358CB-FB04-A74F-B7ED-45DD3A561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86A0B95-58A3-F14D-9843-19AF968BB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0B3FF77-0F39-954C-AD53-BF6A9CA68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EC11D9D-CEBE-7A41-959C-7BAA2C464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17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2CD2B54-2DF5-514B-840C-168D5615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D6358CB-FB04-A74F-B7ED-45DD3A561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86A0B95-58A3-F14D-9843-19AF968BB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0B3FF77-0F39-954C-AD53-BF6A9CA68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47ED0D5-7EA3-444C-B021-244A3213BA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972B7F-17C6-DD49-BBED-C49611B12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217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9775C7B-1C0A-D14D-B544-D5A686F8B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6062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F32677-494F-0944-A0E6-CF7E8EBC5E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5478" y="1424334"/>
            <a:ext cx="4881561" cy="488156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A5FFE1C-CADE-614B-A990-C89D3C6BA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78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9775C7B-1C0A-D14D-B544-D5A686F8B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0467"/>
            <a:ext cx="3932237" cy="441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F32677-494F-0944-A0E6-CF7E8EBC5E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5478" y="1838740"/>
            <a:ext cx="4881561" cy="441746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227C331-C7C6-9141-8BCF-EEA774C22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7FE3F1-73C8-8847-A6FB-3B357E8F9A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49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9775C7B-1C0A-D14D-B544-D5A686F8B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6062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F32677-494F-0944-A0E6-CF7E8EBC5E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6088" y="2314090"/>
            <a:ext cx="2743200" cy="2743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80DFAB0-97CA-2B4F-BEC0-AD504881B4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27913" y="2314090"/>
            <a:ext cx="2743200" cy="2743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190E5FE-8955-A04D-A563-1C33D2C79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05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E698D71-8444-854E-8A84-2E6AF51DC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2E68E-5A36-B946-8BE2-ACC0F2584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F32677-494F-0944-A0E6-CF7E8EBC5E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6940" y="2374403"/>
            <a:ext cx="3079774" cy="307977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80DFAB0-97CA-2B4F-BEC0-AD504881B4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88765" y="2374403"/>
            <a:ext cx="3079774" cy="307977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2B053C-36A1-CB40-8CAD-303AAC2C5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0467"/>
            <a:ext cx="3932237" cy="441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AB84726-A6EA-2A42-98EF-3CC1A45A4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015C27E-F486-7645-B7B9-DED608B8B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56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8974A3-0196-A446-9DEE-466CE6E55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40352-1F87-0440-A62F-143DBC01A903}"/>
              </a:ext>
            </a:extLst>
          </p:cNvPr>
          <p:cNvSpPr/>
          <p:nvPr userDrawn="1"/>
        </p:nvSpPr>
        <p:spPr>
          <a:xfrm>
            <a:off x="-23020" y="2266519"/>
            <a:ext cx="10168128" cy="240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58EE4F5-8ABC-F147-A89C-08CE3B644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2" y="3172442"/>
            <a:ext cx="6951066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315AAC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8EFF3E0-0397-E54F-B712-754619E6B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90" y="3883992"/>
            <a:ext cx="7223760" cy="64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0667A02-87B2-074F-9E47-F090A413A372}"/>
              </a:ext>
            </a:extLst>
          </p:cNvPr>
          <p:cNvSpPr/>
          <p:nvPr userDrawn="1"/>
        </p:nvSpPr>
        <p:spPr>
          <a:xfrm rot="16200000">
            <a:off x="9033044" y="2816118"/>
            <a:ext cx="1977887" cy="1225763"/>
          </a:xfrm>
          <a:prstGeom prst="triangle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BBB337-1623-4145-9574-8B3DFCA3F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9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-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862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9344" y="0"/>
            <a:ext cx="9982200" cy="1295400"/>
          </a:xfrm>
        </p:spPr>
        <p:txBody>
          <a:bodyPr>
            <a:normAutofit/>
          </a:bodyPr>
          <a:lstStyle>
            <a:lvl1pPr marL="171450" indent="0" algn="l">
              <a:defRPr lang="en-US" sz="24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00943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44" y="0"/>
            <a:ext cx="9982200" cy="1295400"/>
          </a:xfrm>
        </p:spPr>
        <p:txBody>
          <a:bodyPr>
            <a:normAutofit/>
          </a:bodyPr>
          <a:lstStyle>
            <a:lvl1pPr marL="228600" indent="0" algn="l">
              <a:defRPr lang="en-US" sz="36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9982200" cy="51054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2400">
                <a:solidFill>
                  <a:srgbClr val="007DC3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2400"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2400"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2400"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5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:\marketing\Logos\charm_logo\CharmLogo-color-high-res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9184" y="6324601"/>
            <a:ext cx="1488016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00" y="-76200"/>
            <a:ext cx="10972800" cy="1143000"/>
          </a:xfrm>
        </p:spPr>
        <p:txBody>
          <a:bodyPr>
            <a:normAutofit/>
          </a:bodyPr>
          <a:lstStyle>
            <a:lvl1pPr algn="l">
              <a:defRPr lang="en-US" sz="2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7DC3"/>
                </a:solidFill>
                <a:latin typeface="Franklin Gothic Book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800">
                <a:latin typeface="Franklin Gothic Book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_MycoCompleteSolutio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946400" cy="6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26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63B10A-1BA2-6849-AD37-E108F13DE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D0AD125-820E-CA4D-8E93-B75C19253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470" y="3256170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13A3D-4578-9841-AA2D-EB88547D9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3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63B10A-1BA2-6849-AD37-E108F13DE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D0AD125-820E-CA4D-8E93-B75C19253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470" y="2904088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EA29478-A0B5-094B-8D2D-8F9232ADB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0470" y="3737517"/>
            <a:ext cx="9951722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B1659-D74F-6F49-A2A8-500AC00C9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2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5E17329-71B4-894B-AF11-FB94FEC71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1" y="3172442"/>
            <a:ext cx="7497717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315AAC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3D981A-0D2E-344A-80FA-1A1AB6106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02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7B596C-9EA1-7444-97DF-88AF357B9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22233DE-8C81-5F4D-B1F3-6453255AE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90" y="3883992"/>
            <a:ext cx="7223760" cy="64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6F90DE8-2ABE-2E49-AD0D-0D9A13578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1" y="3172442"/>
            <a:ext cx="7497717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315AAC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88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83FE2-9AE4-C849-8635-836DA9FB8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50646FF-220F-4E4E-A8EC-0CDE05C96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F88289-D4FC-6E41-8E61-1F25BAC34C12}"/>
              </a:ext>
            </a:extLst>
          </p:cNvPr>
          <p:cNvSpPr/>
          <p:nvPr userDrawn="1"/>
        </p:nvSpPr>
        <p:spPr>
          <a:xfrm>
            <a:off x="-23020" y="2266519"/>
            <a:ext cx="10168128" cy="2404872"/>
          </a:xfrm>
          <a:prstGeom prst="rect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5AAC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07E6926-E9A9-A340-B6E4-47115BFC3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2" y="3172442"/>
            <a:ext cx="6951066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7506570-9ED8-6940-8398-9CC64DAA2217}"/>
              </a:ext>
            </a:extLst>
          </p:cNvPr>
          <p:cNvSpPr/>
          <p:nvPr userDrawn="1"/>
        </p:nvSpPr>
        <p:spPr>
          <a:xfrm rot="16200000">
            <a:off x="9033044" y="2816118"/>
            <a:ext cx="1977887" cy="12257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63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50646FF-220F-4E4E-A8EC-0CDE05C96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F88289-D4FC-6E41-8E61-1F25BAC34C12}"/>
              </a:ext>
            </a:extLst>
          </p:cNvPr>
          <p:cNvSpPr/>
          <p:nvPr userDrawn="1"/>
        </p:nvSpPr>
        <p:spPr>
          <a:xfrm>
            <a:off x="-23020" y="2266519"/>
            <a:ext cx="10168128" cy="2404872"/>
          </a:xfrm>
          <a:prstGeom prst="rect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5AAC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07E6926-E9A9-A340-B6E4-47115BFC3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2" y="3172442"/>
            <a:ext cx="6951066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12E156-B477-B548-8878-0D6CB51AF0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90" y="3883992"/>
            <a:ext cx="7223760" cy="64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A86E10A-8CB9-8047-9D5E-F16D9E056BDB}"/>
              </a:ext>
            </a:extLst>
          </p:cNvPr>
          <p:cNvSpPr/>
          <p:nvPr userDrawn="1"/>
        </p:nvSpPr>
        <p:spPr>
          <a:xfrm rot="16200000">
            <a:off x="9033044" y="2816118"/>
            <a:ext cx="1977887" cy="12257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6653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F11C96-6D29-FE42-9EEC-2D9DC61003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055C5-C8D0-D344-BB0C-529AFCA0E237}"/>
              </a:ext>
            </a:extLst>
          </p:cNvPr>
          <p:cNvSpPr/>
          <p:nvPr userDrawn="1"/>
        </p:nvSpPr>
        <p:spPr>
          <a:xfrm>
            <a:off x="-23020" y="2266519"/>
            <a:ext cx="10168128" cy="240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2E5F63-10D6-1549-A507-1F66A74E7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2" y="3172442"/>
            <a:ext cx="6951066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315AAC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46AA126C-1408-0F4F-A70E-9F49BDCFE927}"/>
              </a:ext>
            </a:extLst>
          </p:cNvPr>
          <p:cNvSpPr/>
          <p:nvPr userDrawn="1"/>
        </p:nvSpPr>
        <p:spPr>
          <a:xfrm rot="16200000">
            <a:off x="9023104" y="2816118"/>
            <a:ext cx="1977887" cy="1225763"/>
          </a:xfrm>
          <a:prstGeom prst="triangle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5BFCE3-0D8F-2749-B04A-35B69EED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7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8974A3-0196-A446-9DEE-466CE6E55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40352-1F87-0440-A62F-143DBC01A903}"/>
              </a:ext>
            </a:extLst>
          </p:cNvPr>
          <p:cNvSpPr/>
          <p:nvPr userDrawn="1"/>
        </p:nvSpPr>
        <p:spPr>
          <a:xfrm>
            <a:off x="-23020" y="2266519"/>
            <a:ext cx="10168128" cy="240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58EE4F5-8ABC-F147-A89C-08CE3B644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92" y="3172442"/>
            <a:ext cx="6951066" cy="584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315AAC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8EFF3E0-0397-E54F-B712-754619E6B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90" y="3883992"/>
            <a:ext cx="7223760" cy="64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0667A02-87B2-074F-9E47-F090A413A372}"/>
              </a:ext>
            </a:extLst>
          </p:cNvPr>
          <p:cNvSpPr/>
          <p:nvPr userDrawn="1"/>
        </p:nvSpPr>
        <p:spPr>
          <a:xfrm rot="16200000">
            <a:off x="9033044" y="2816118"/>
            <a:ext cx="1977887" cy="1225763"/>
          </a:xfrm>
          <a:prstGeom prst="triangle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BBB337-1623-4145-9574-8B3DFCA3F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4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C581FC-45CD-B246-9DBA-A3685429D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68A988-17B0-C841-A291-6CCD3AEE0605}"/>
              </a:ext>
            </a:extLst>
          </p:cNvPr>
          <p:cNvSpPr/>
          <p:nvPr userDrawn="1"/>
        </p:nvSpPr>
        <p:spPr>
          <a:xfrm>
            <a:off x="8666922" y="5128591"/>
            <a:ext cx="3130826" cy="149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69671-14EC-7643-9AA4-49CFC74B0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546" y="5874026"/>
            <a:ext cx="2374184" cy="8747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24244A-97BF-D34F-AEE6-4CB6DA2244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0470" y="1980096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38106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C581FC-45CD-B246-9DBA-A3685429D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24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68A988-17B0-C841-A291-6CCD3AEE0605}"/>
              </a:ext>
            </a:extLst>
          </p:cNvPr>
          <p:cNvSpPr/>
          <p:nvPr userDrawn="1"/>
        </p:nvSpPr>
        <p:spPr>
          <a:xfrm>
            <a:off x="8666922" y="5128591"/>
            <a:ext cx="3130826" cy="149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69671-14EC-7643-9AA4-49CFC74B0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546" y="5874026"/>
            <a:ext cx="2374184" cy="8747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13133FF-8C9F-CB40-9131-220BCF094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0470" y="1569643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6F721-BD06-DD40-9D9F-C08FEFC45A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0470" y="2403072"/>
            <a:ext cx="9951722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644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2605F8-CEF1-814D-8AC8-8C61A437C79A}"/>
              </a:ext>
            </a:extLst>
          </p:cNvPr>
          <p:cNvCxnSpPr>
            <a:cxnSpLocks/>
          </p:cNvCxnSpPr>
          <p:nvPr userDrawn="1"/>
        </p:nvCxnSpPr>
        <p:spPr>
          <a:xfrm>
            <a:off x="782780" y="3968000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F664B-8FCA-E140-AE08-9A0C968401A8}"/>
              </a:ext>
            </a:extLst>
          </p:cNvPr>
          <p:cNvGrpSpPr/>
          <p:nvPr userDrawn="1"/>
        </p:nvGrpSpPr>
        <p:grpSpPr>
          <a:xfrm>
            <a:off x="1394944" y="3801237"/>
            <a:ext cx="337351" cy="337351"/>
            <a:chOff x="4319972" y="3176972"/>
            <a:chExt cx="504056" cy="50405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69638B-BADB-EF46-B781-AF4252E090D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1071EB-D3B5-B749-8E98-7053386ADF28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31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D31294-60B3-CE46-8B3F-60FA2F3D4799}"/>
              </a:ext>
            </a:extLst>
          </p:cNvPr>
          <p:cNvGrpSpPr/>
          <p:nvPr userDrawn="1"/>
        </p:nvGrpSpPr>
        <p:grpSpPr>
          <a:xfrm>
            <a:off x="10244985" y="3801237"/>
            <a:ext cx="337351" cy="337351"/>
            <a:chOff x="4319972" y="3176972"/>
            <a:chExt cx="504056" cy="50405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5CDBF9-585E-8440-A474-F890211C78D6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042F3B7-2F45-AF4A-8FC0-E6128D09C89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FF9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81390A-6D6C-DC41-B3AC-81BD38154C0D}"/>
              </a:ext>
            </a:extLst>
          </p:cNvPr>
          <p:cNvGrpSpPr/>
          <p:nvPr userDrawn="1"/>
        </p:nvGrpSpPr>
        <p:grpSpPr>
          <a:xfrm>
            <a:off x="8980750" y="3801237"/>
            <a:ext cx="337351" cy="337351"/>
            <a:chOff x="4319972" y="3176972"/>
            <a:chExt cx="504056" cy="50405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CEBA76-DD10-C14B-9E7B-292296DAC4A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FF02FB-3A51-A146-B5DF-9627943A7D4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209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88DFF84A-B1EA-0B45-BF1D-8BE5B1E61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22473422-B410-5A42-A6BE-46EBAB858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39509"/>
            <a:ext cx="1157630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E3F32CD7-5E58-904E-B4D2-352695D8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630" y="2558395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32BCD02C-807A-464A-BFAA-BC6B9F0DA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06" y="2293658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237E7D5A-7B20-9F41-8CA2-CDA380323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803" y="2557011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BE6C18C7-7D77-7540-A9AC-34FD97EBB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5679" y="2292274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E29882C9-4637-D743-9431-C70B8D24AE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8758" y="2564738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F051BD22-C020-6341-9034-5B26AA4F8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34" y="2300001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93C72DF0-6951-3F4F-9565-02D1DC4261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4931" y="2563354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D6C10E6A-2E41-2A44-8505-8442D5D73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2807" y="229861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2BA6011E-56A1-4840-81CD-1E792A3C19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1455" y="5121316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38E1E54F-3BE6-FC49-A7AC-AB43C94519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59331" y="4856579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6EDB0F71-1DBE-F340-9F4E-E7FE533535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7628" y="5119932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20ADDF8-1FEF-414C-8568-AF5BD672F8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5504" y="4855195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C20B0E32-CE55-D048-B24F-C2AE73C26F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8583" y="5127659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61A18924-57D0-BF48-9C88-888F425769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6459" y="4862922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AB48EF32-D958-7F41-B23A-A189DFF71C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84756" y="5126275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3F0C7F47-A8C6-5B4E-B74D-58010E7B3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632" y="4861538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F2BAB859-3C01-754D-AAC9-D77F6D9B0F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9506" y="327997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91689413-8BC5-2B41-92B7-B286186440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803" y="3286523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7EB32EAF-DCF4-2642-ACFF-604027EB38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08758" y="3286523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CDFA8CC0-798E-A14E-87FD-FAD8D30F40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7055" y="3293069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D978606E-11A3-8840-B8C7-41328D0F6D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59331" y="4402155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9FB34C62-E880-4F49-9AEF-49F4A2E77E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37628" y="4408701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091C487D-2BFA-3F4A-95C8-21CA17F31E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8583" y="4408701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8917FC4E-EC81-494B-9022-9AB3EAE237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76880" y="441524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2020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6F271B-6FBB-CB4D-95C4-06B4893C2FC7}"/>
              </a:ext>
            </a:extLst>
          </p:cNvPr>
          <p:cNvGrpSpPr/>
          <p:nvPr userDrawn="1"/>
        </p:nvGrpSpPr>
        <p:grpSpPr>
          <a:xfrm>
            <a:off x="2659179" y="3799324"/>
            <a:ext cx="337351" cy="337351"/>
            <a:chOff x="4319972" y="3176972"/>
            <a:chExt cx="504056" cy="504056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0CED444-85CE-0948-804A-7022DA4EAA9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16F535-153F-7243-BA39-1E77299D0DC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31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B56E29-EB33-B041-B64B-C5445E430240}"/>
              </a:ext>
            </a:extLst>
          </p:cNvPr>
          <p:cNvGrpSpPr/>
          <p:nvPr userDrawn="1"/>
        </p:nvGrpSpPr>
        <p:grpSpPr>
          <a:xfrm>
            <a:off x="3923414" y="3799324"/>
            <a:ext cx="337351" cy="337351"/>
            <a:chOff x="4319972" y="3176972"/>
            <a:chExt cx="504056" cy="50405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D5C28D-67C2-D148-BB89-5781A8811EC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0C9BFB3-3C9E-B74C-8A76-1E9C44570AF2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31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10ECFA-9E95-6546-BCA6-7E4B8E990538}"/>
              </a:ext>
            </a:extLst>
          </p:cNvPr>
          <p:cNvGrpSpPr/>
          <p:nvPr userDrawn="1"/>
        </p:nvGrpSpPr>
        <p:grpSpPr>
          <a:xfrm>
            <a:off x="5187649" y="3785463"/>
            <a:ext cx="337351" cy="337351"/>
            <a:chOff x="4319972" y="3176972"/>
            <a:chExt cx="504056" cy="50405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E97088D-4595-EF4B-B884-B6947BFCBF0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DBD79C7-83A0-F443-B16D-7379303AA7B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779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303A24-5E33-E442-960A-DE3BA9BBFF76}"/>
              </a:ext>
            </a:extLst>
          </p:cNvPr>
          <p:cNvGrpSpPr/>
          <p:nvPr userDrawn="1"/>
        </p:nvGrpSpPr>
        <p:grpSpPr>
          <a:xfrm>
            <a:off x="6451884" y="3783550"/>
            <a:ext cx="337351" cy="337351"/>
            <a:chOff x="4319972" y="3176972"/>
            <a:chExt cx="504056" cy="50405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710561D-EDB5-9643-8633-0D5F249AC92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947E10C-BED8-FB4A-A1EA-937639023217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779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2432A64-04C6-6944-ACD0-27A834B634B9}"/>
              </a:ext>
            </a:extLst>
          </p:cNvPr>
          <p:cNvGrpSpPr/>
          <p:nvPr userDrawn="1"/>
        </p:nvGrpSpPr>
        <p:grpSpPr>
          <a:xfrm>
            <a:off x="7716119" y="3783550"/>
            <a:ext cx="337351" cy="337351"/>
            <a:chOff x="4319972" y="3176972"/>
            <a:chExt cx="504056" cy="50405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66ACD66-F6D6-774F-835E-4E10108E31E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4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3B096F9-0720-494D-B90A-824CA79903A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209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7556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88DFF84A-B1EA-0B45-BF1D-8BE5B1E61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22473422-B410-5A42-A6BE-46EBAB858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39509"/>
            <a:ext cx="1157630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FCD7835A-12C7-5946-A111-622A9312F5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4704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1059E37-6EED-4349-A7EF-E30540355E73}"/>
              </a:ext>
            </a:extLst>
          </p:cNvPr>
          <p:cNvCxnSpPr>
            <a:cxnSpLocks/>
          </p:cNvCxnSpPr>
          <p:nvPr userDrawn="1"/>
        </p:nvCxnSpPr>
        <p:spPr>
          <a:xfrm>
            <a:off x="782780" y="3968000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674F0B3-7022-8542-AC0F-508FEF3D06C7}"/>
              </a:ext>
            </a:extLst>
          </p:cNvPr>
          <p:cNvGrpSpPr/>
          <p:nvPr userDrawn="1"/>
        </p:nvGrpSpPr>
        <p:grpSpPr>
          <a:xfrm>
            <a:off x="1394944" y="3801237"/>
            <a:ext cx="337351" cy="337351"/>
            <a:chOff x="4319972" y="3176972"/>
            <a:chExt cx="504056" cy="50405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C7483A7-D0EF-9840-9DCB-CFA879FECD6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9C0DF88-B780-E14C-9CE2-C4A6E697456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31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F5F27BC-A5AF-9144-946A-7606B893BD34}"/>
              </a:ext>
            </a:extLst>
          </p:cNvPr>
          <p:cNvGrpSpPr/>
          <p:nvPr userDrawn="1"/>
        </p:nvGrpSpPr>
        <p:grpSpPr>
          <a:xfrm>
            <a:off x="10244985" y="3801237"/>
            <a:ext cx="337351" cy="337351"/>
            <a:chOff x="4319972" y="3176972"/>
            <a:chExt cx="504056" cy="50405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5A09803-0A14-064A-A98F-6FF83457605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9561D0D-4A43-5542-A7DC-71359DE56ED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FF9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4D17D58-D170-3143-8ACA-4C4A96FC7400}"/>
              </a:ext>
            </a:extLst>
          </p:cNvPr>
          <p:cNvGrpSpPr/>
          <p:nvPr userDrawn="1"/>
        </p:nvGrpSpPr>
        <p:grpSpPr>
          <a:xfrm>
            <a:off x="8980750" y="3801237"/>
            <a:ext cx="337351" cy="337351"/>
            <a:chOff x="4319972" y="3176972"/>
            <a:chExt cx="504056" cy="50405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1849D71-E460-8B4C-BE22-8C29C18C4B8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64C0E0F-8046-2E41-9BC3-E2AFA281A1C7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209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9" name="Text Placeholder 3">
            <a:extLst>
              <a:ext uri="{FF2B5EF4-FFF2-40B4-BE49-F238E27FC236}">
                <a16:creationId xmlns:a16="http://schemas.microsoft.com/office/drawing/2014/main" id="{B97B89A9-8DC8-0348-98DF-7DDBA10EC3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630" y="2558395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Text Placeholder 3">
            <a:extLst>
              <a:ext uri="{FF2B5EF4-FFF2-40B4-BE49-F238E27FC236}">
                <a16:creationId xmlns:a16="http://schemas.microsoft.com/office/drawing/2014/main" id="{963F6929-5E4A-2A47-9BAB-BC050BAFA1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06" y="2293658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3BC0D51A-4CC2-264A-8825-FB79C3795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803" y="2557011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F9DF6A06-0C03-F846-A563-A46FA2438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5679" y="2292274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43" name="Text Placeholder 3">
            <a:extLst>
              <a:ext uri="{FF2B5EF4-FFF2-40B4-BE49-F238E27FC236}">
                <a16:creationId xmlns:a16="http://schemas.microsoft.com/office/drawing/2014/main" id="{ADE5847D-B650-0947-A4D9-1EA9667790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8758" y="2564738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4" name="Text Placeholder 3">
            <a:extLst>
              <a:ext uri="{FF2B5EF4-FFF2-40B4-BE49-F238E27FC236}">
                <a16:creationId xmlns:a16="http://schemas.microsoft.com/office/drawing/2014/main" id="{C330BDDF-9F26-6848-B9FB-63ECECF4E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34" y="2300001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45" name="Text Placeholder 3">
            <a:extLst>
              <a:ext uri="{FF2B5EF4-FFF2-40B4-BE49-F238E27FC236}">
                <a16:creationId xmlns:a16="http://schemas.microsoft.com/office/drawing/2014/main" id="{8FF069AC-B604-574B-AFD7-D1397930A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4931" y="2563354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B7D4A72C-965E-2244-9566-3C157927A8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2807" y="229861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2D4FB407-7E54-814D-8E79-0718BF5B50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1455" y="5121316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Text Placeholder 3">
            <a:extLst>
              <a:ext uri="{FF2B5EF4-FFF2-40B4-BE49-F238E27FC236}">
                <a16:creationId xmlns:a16="http://schemas.microsoft.com/office/drawing/2014/main" id="{AE446CE8-3A69-0E40-949A-546A9904F0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59331" y="4856579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49" name="Text Placeholder 3">
            <a:extLst>
              <a:ext uri="{FF2B5EF4-FFF2-40B4-BE49-F238E27FC236}">
                <a16:creationId xmlns:a16="http://schemas.microsoft.com/office/drawing/2014/main" id="{990B18C2-0A00-C948-BB79-C6C2BC2721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7628" y="5119932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3">
            <a:extLst>
              <a:ext uri="{FF2B5EF4-FFF2-40B4-BE49-F238E27FC236}">
                <a16:creationId xmlns:a16="http://schemas.microsoft.com/office/drawing/2014/main" id="{E826C5DF-3DFC-0740-A188-6BB0EC472B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5504" y="4855195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51" name="Text Placeholder 3">
            <a:extLst>
              <a:ext uri="{FF2B5EF4-FFF2-40B4-BE49-F238E27FC236}">
                <a16:creationId xmlns:a16="http://schemas.microsoft.com/office/drawing/2014/main" id="{AE3D9088-2F8E-904A-99FB-01A6F0D4A6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8583" y="5127659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2" name="Text Placeholder 3">
            <a:extLst>
              <a:ext uri="{FF2B5EF4-FFF2-40B4-BE49-F238E27FC236}">
                <a16:creationId xmlns:a16="http://schemas.microsoft.com/office/drawing/2014/main" id="{9DB75FD2-0D16-C148-AE4D-38EC86B81A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6459" y="4862922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242386FB-B874-0940-A6BD-9DA126A12C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84756" y="5126275"/>
            <a:ext cx="2011680" cy="461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4" name="Text Placeholder 3">
            <a:extLst>
              <a:ext uri="{FF2B5EF4-FFF2-40B4-BE49-F238E27FC236}">
                <a16:creationId xmlns:a16="http://schemas.microsoft.com/office/drawing/2014/main" id="{CD504DD2-7742-C643-B63A-A4D9FED56D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632" y="4861538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55" name="Text Placeholder 3">
            <a:extLst>
              <a:ext uri="{FF2B5EF4-FFF2-40B4-BE49-F238E27FC236}">
                <a16:creationId xmlns:a16="http://schemas.microsoft.com/office/drawing/2014/main" id="{FB517951-D766-694D-8DF9-1E618E999E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9506" y="327997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574C75CB-1635-134B-927E-30A86631F3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803" y="3286523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150A9AB4-DC99-3548-90D0-260AC2E5B2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08758" y="3286523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58" name="Text Placeholder 3">
            <a:extLst>
              <a:ext uri="{FF2B5EF4-FFF2-40B4-BE49-F238E27FC236}">
                <a16:creationId xmlns:a16="http://schemas.microsoft.com/office/drawing/2014/main" id="{2728B162-D61F-7348-B2AB-FC2E911D8A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7055" y="3293069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774DBA6F-AB56-4A47-A007-DAFEA19CB7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59331" y="4402155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DAA0925B-20EC-8647-AD57-58D3A7121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37628" y="4408701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C876A75F-6DFF-BD41-99EB-B5FAEA8AB3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8583" y="4408701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62" name="Text Placeholder 3">
            <a:extLst>
              <a:ext uri="{FF2B5EF4-FFF2-40B4-BE49-F238E27FC236}">
                <a16:creationId xmlns:a16="http://schemas.microsoft.com/office/drawing/2014/main" id="{21395DC8-08A6-5840-B253-F75490DAA7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76880" y="441524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2020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4767FF0-382A-7A41-9A7F-48A03CB59595}"/>
              </a:ext>
            </a:extLst>
          </p:cNvPr>
          <p:cNvGrpSpPr/>
          <p:nvPr userDrawn="1"/>
        </p:nvGrpSpPr>
        <p:grpSpPr>
          <a:xfrm>
            <a:off x="2659179" y="3799324"/>
            <a:ext cx="337351" cy="337351"/>
            <a:chOff x="4319972" y="3176972"/>
            <a:chExt cx="504056" cy="504056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E86E8F8-AB3F-4343-AE06-10FFF19877D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A254472-E5EB-224A-B611-ED4ABAB4D1A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31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F767A84-9E8D-534F-887C-70683F2C889F}"/>
              </a:ext>
            </a:extLst>
          </p:cNvPr>
          <p:cNvGrpSpPr/>
          <p:nvPr userDrawn="1"/>
        </p:nvGrpSpPr>
        <p:grpSpPr>
          <a:xfrm>
            <a:off x="3923414" y="3799324"/>
            <a:ext cx="337351" cy="337351"/>
            <a:chOff x="4319972" y="3176972"/>
            <a:chExt cx="504056" cy="504056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127C3AD-E219-8346-907F-BFF0D82653F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BE84734-09D8-1541-A3F6-693A9E74F12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31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DEC5616-C18C-7F47-B9C1-965B394C028F}"/>
              </a:ext>
            </a:extLst>
          </p:cNvPr>
          <p:cNvGrpSpPr/>
          <p:nvPr userDrawn="1"/>
        </p:nvGrpSpPr>
        <p:grpSpPr>
          <a:xfrm>
            <a:off x="5187649" y="3785463"/>
            <a:ext cx="337351" cy="337351"/>
            <a:chOff x="4319972" y="3176972"/>
            <a:chExt cx="504056" cy="504056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9771889-181D-DE4C-8612-796C7686E6B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6455F19-A0AE-C341-9E01-CC162A31EB6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779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CC736A8-F65C-8941-BAFB-11E52331FCC5}"/>
              </a:ext>
            </a:extLst>
          </p:cNvPr>
          <p:cNvGrpSpPr/>
          <p:nvPr userDrawn="1"/>
        </p:nvGrpSpPr>
        <p:grpSpPr>
          <a:xfrm>
            <a:off x="6451884" y="3783550"/>
            <a:ext cx="337351" cy="337351"/>
            <a:chOff x="4319972" y="3176972"/>
            <a:chExt cx="504056" cy="50405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C95C896-7DA9-8E44-8F51-76CC8A580CA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rgbClr val="7796D3">
                <a:alpha val="49804"/>
              </a:srgb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3A9282E-3A8A-0D4A-B425-EAFC1F19950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779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1BF1694-E2E8-0646-AF60-9D0942DAE42B}"/>
              </a:ext>
            </a:extLst>
          </p:cNvPr>
          <p:cNvGrpSpPr/>
          <p:nvPr userDrawn="1"/>
        </p:nvGrpSpPr>
        <p:grpSpPr>
          <a:xfrm>
            <a:off x="7716119" y="3783550"/>
            <a:ext cx="337351" cy="337351"/>
            <a:chOff x="4319972" y="3176972"/>
            <a:chExt cx="504056" cy="504056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52049F5-3A3B-9342-9168-8C443BE41A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4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C9019F0-0549-994E-881F-A2DADB73D4A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rgbClr val="209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2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E572448-66D5-5E4B-AAB6-27C2BED08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CA5BA76-19C3-884E-9E2F-E248046D8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39509"/>
            <a:ext cx="1157630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9778A42-B103-2D45-83D4-C613539221D0}"/>
              </a:ext>
            </a:extLst>
          </p:cNvPr>
          <p:cNvSpPr/>
          <p:nvPr userDrawn="1"/>
        </p:nvSpPr>
        <p:spPr>
          <a:xfrm>
            <a:off x="925423" y="2223363"/>
            <a:ext cx="468000" cy="468000"/>
          </a:xfrm>
          <a:prstGeom prst="ellipse">
            <a:avLst/>
          </a:prstGeom>
          <a:solidFill>
            <a:srgbClr val="FF903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9596ED-6881-1945-8114-A4ADDF311FA7}"/>
              </a:ext>
            </a:extLst>
          </p:cNvPr>
          <p:cNvSpPr/>
          <p:nvPr userDrawn="1"/>
        </p:nvSpPr>
        <p:spPr>
          <a:xfrm>
            <a:off x="8357378" y="2223363"/>
            <a:ext cx="468000" cy="468000"/>
          </a:xfrm>
          <a:prstGeom prst="ellipse">
            <a:avLst/>
          </a:prstGeom>
          <a:solidFill>
            <a:srgbClr val="355A9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FB195DB-2F5A-9E46-ACED-D52F50750889}"/>
              </a:ext>
            </a:extLst>
          </p:cNvPr>
          <p:cNvSpPr/>
          <p:nvPr userDrawn="1"/>
        </p:nvSpPr>
        <p:spPr>
          <a:xfrm>
            <a:off x="927132" y="4345897"/>
            <a:ext cx="468000" cy="468000"/>
          </a:xfrm>
          <a:prstGeom prst="ellipse">
            <a:avLst/>
          </a:prstGeom>
          <a:solidFill>
            <a:srgbClr val="7796D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FE635E-790A-F54A-AF10-64A5CD448A11}"/>
              </a:ext>
            </a:extLst>
          </p:cNvPr>
          <p:cNvSpPr/>
          <p:nvPr userDrawn="1"/>
        </p:nvSpPr>
        <p:spPr>
          <a:xfrm>
            <a:off x="8359087" y="4345897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F35624-C706-0843-BB46-0C9976DEFBDD}"/>
              </a:ext>
            </a:extLst>
          </p:cNvPr>
          <p:cNvCxnSpPr/>
          <p:nvPr userDrawn="1"/>
        </p:nvCxnSpPr>
        <p:spPr>
          <a:xfrm flipH="1">
            <a:off x="4286183" y="2432795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C1AF59-F1A3-AA44-BB22-9D6F9F9602DA}"/>
              </a:ext>
            </a:extLst>
          </p:cNvPr>
          <p:cNvCxnSpPr/>
          <p:nvPr userDrawn="1"/>
        </p:nvCxnSpPr>
        <p:spPr>
          <a:xfrm flipH="1">
            <a:off x="4287891" y="4460960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445CA5-9DA2-9B43-9FF2-AE4620BE4D07}"/>
              </a:ext>
            </a:extLst>
          </p:cNvPr>
          <p:cNvCxnSpPr/>
          <p:nvPr userDrawn="1"/>
        </p:nvCxnSpPr>
        <p:spPr>
          <a:xfrm>
            <a:off x="2101652" y="3924228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7DD5E3-5087-764D-947D-B9986B6ABE83}"/>
              </a:ext>
            </a:extLst>
          </p:cNvPr>
          <p:cNvCxnSpPr/>
          <p:nvPr userDrawn="1"/>
        </p:nvCxnSpPr>
        <p:spPr>
          <a:xfrm flipH="1">
            <a:off x="8004723" y="4460960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576BA2-AC8E-C04E-8F87-C41E82A89356}"/>
              </a:ext>
            </a:extLst>
          </p:cNvPr>
          <p:cNvCxnSpPr/>
          <p:nvPr userDrawn="1"/>
        </p:nvCxnSpPr>
        <p:spPr>
          <a:xfrm flipH="1">
            <a:off x="8003026" y="2432795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A7A61A8B-5B52-CE44-B1A1-31BECD53B15F}"/>
              </a:ext>
            </a:extLst>
          </p:cNvPr>
          <p:cNvSpPr/>
          <p:nvPr userDrawn="1"/>
        </p:nvSpPr>
        <p:spPr>
          <a:xfrm>
            <a:off x="4643964" y="4345897"/>
            <a:ext cx="468000" cy="468000"/>
          </a:xfrm>
          <a:prstGeom prst="ellipse">
            <a:avLst/>
          </a:prstGeom>
          <a:solidFill>
            <a:srgbClr val="209C9C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B90BBF6-66C0-8644-98F9-E08C0FED7D40}"/>
              </a:ext>
            </a:extLst>
          </p:cNvPr>
          <p:cNvSpPr/>
          <p:nvPr userDrawn="1"/>
        </p:nvSpPr>
        <p:spPr>
          <a:xfrm>
            <a:off x="4642255" y="2223363"/>
            <a:ext cx="468000" cy="468000"/>
          </a:xfrm>
          <a:prstGeom prst="ellipse">
            <a:avLst/>
          </a:prstGeom>
          <a:solidFill>
            <a:srgbClr val="315AAC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4054DF43-77C5-0C42-A71A-58F3E449A6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8994" y="2344945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9D3CED0-2F6B-F74B-929C-195F1AE321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9117" y="2355293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AC24AC52-2891-444B-973A-9EBD73D7EF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82544" y="2347290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CD668D1-02B1-6143-8317-4586ED6E74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555" y="269093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28D8485-74D1-7C43-8BEC-5F6CB2B3865E}"/>
              </a:ext>
            </a:extLst>
          </p:cNvPr>
          <p:cNvCxnSpPr/>
          <p:nvPr userDrawn="1"/>
        </p:nvCxnSpPr>
        <p:spPr>
          <a:xfrm flipH="1">
            <a:off x="4286183" y="4558749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57A739-FFF3-1C48-807E-F03F4ECFB063}"/>
              </a:ext>
            </a:extLst>
          </p:cNvPr>
          <p:cNvCxnSpPr/>
          <p:nvPr userDrawn="1"/>
        </p:nvCxnSpPr>
        <p:spPr>
          <a:xfrm flipH="1">
            <a:off x="8003026" y="4558749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C939574D-12C9-9646-8653-1C7EA85E70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58994" y="4470899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19286D62-BC2E-3143-AD67-989D895F62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69117" y="448124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2CD5104-ED68-1243-A6A6-EE8BD66428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82544" y="4473244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CFFE3FE-D6C1-8946-A4E5-5C13439B3E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34398" y="269093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A0422C7-272A-5A42-AD58-49EAA52A29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51231" y="269093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A9E4BFF3-A096-A544-9236-18D81B86A4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7555" y="481951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ABA1758-4FA0-7148-9DCB-203A62498D6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4398" y="481951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4D7A5D35-FDE0-E447-8EB0-A20FC83F1D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51231" y="481951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4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E572448-66D5-5E4B-AAB6-27C2BED08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CA5BA76-19C3-884E-9E2F-E248046D8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39509"/>
            <a:ext cx="1157630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3B09DDDE-482C-5F47-8C5E-92785CD8A6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4704" y="1083634"/>
            <a:ext cx="11035128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3F3A993-CD30-054E-902F-1BE86E50918E}"/>
              </a:ext>
            </a:extLst>
          </p:cNvPr>
          <p:cNvSpPr/>
          <p:nvPr userDrawn="1"/>
        </p:nvSpPr>
        <p:spPr>
          <a:xfrm>
            <a:off x="925423" y="2223363"/>
            <a:ext cx="468000" cy="468000"/>
          </a:xfrm>
          <a:prstGeom prst="ellipse">
            <a:avLst/>
          </a:prstGeom>
          <a:solidFill>
            <a:srgbClr val="FF903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49588FA-20BF-844D-BA33-02C36C8B4702}"/>
              </a:ext>
            </a:extLst>
          </p:cNvPr>
          <p:cNvSpPr/>
          <p:nvPr userDrawn="1"/>
        </p:nvSpPr>
        <p:spPr>
          <a:xfrm>
            <a:off x="8357378" y="2223363"/>
            <a:ext cx="468000" cy="468000"/>
          </a:xfrm>
          <a:prstGeom prst="ellipse">
            <a:avLst/>
          </a:prstGeom>
          <a:solidFill>
            <a:srgbClr val="355A9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5FB558-DF56-AE49-85ED-73473824A234}"/>
              </a:ext>
            </a:extLst>
          </p:cNvPr>
          <p:cNvSpPr/>
          <p:nvPr userDrawn="1"/>
        </p:nvSpPr>
        <p:spPr>
          <a:xfrm>
            <a:off x="927132" y="4345897"/>
            <a:ext cx="468000" cy="468000"/>
          </a:xfrm>
          <a:prstGeom prst="ellipse">
            <a:avLst/>
          </a:prstGeom>
          <a:solidFill>
            <a:srgbClr val="7796D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497611F-C486-D64E-800C-5D42D2F8FA66}"/>
              </a:ext>
            </a:extLst>
          </p:cNvPr>
          <p:cNvSpPr/>
          <p:nvPr userDrawn="1"/>
        </p:nvSpPr>
        <p:spPr>
          <a:xfrm>
            <a:off x="8359087" y="4345897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708E9C-438F-BD4F-92E7-D0E90F435E4C}"/>
              </a:ext>
            </a:extLst>
          </p:cNvPr>
          <p:cNvCxnSpPr/>
          <p:nvPr userDrawn="1"/>
        </p:nvCxnSpPr>
        <p:spPr>
          <a:xfrm flipH="1">
            <a:off x="4286183" y="2432795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32678B0-6880-7549-8D42-0737FB6AC178}"/>
              </a:ext>
            </a:extLst>
          </p:cNvPr>
          <p:cNvCxnSpPr/>
          <p:nvPr userDrawn="1"/>
        </p:nvCxnSpPr>
        <p:spPr>
          <a:xfrm flipH="1">
            <a:off x="4287891" y="4460960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7F0482-6092-D64D-99DF-8D82E955210C}"/>
              </a:ext>
            </a:extLst>
          </p:cNvPr>
          <p:cNvCxnSpPr/>
          <p:nvPr userDrawn="1"/>
        </p:nvCxnSpPr>
        <p:spPr>
          <a:xfrm>
            <a:off x="2101652" y="3924228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603735-8F11-1C47-B47C-213EF22391DA}"/>
              </a:ext>
            </a:extLst>
          </p:cNvPr>
          <p:cNvCxnSpPr/>
          <p:nvPr userDrawn="1"/>
        </p:nvCxnSpPr>
        <p:spPr>
          <a:xfrm flipH="1">
            <a:off x="8004723" y="4460960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DF5381-CEA4-C140-8E93-6D6C5C526B8D}"/>
              </a:ext>
            </a:extLst>
          </p:cNvPr>
          <p:cNvCxnSpPr/>
          <p:nvPr userDrawn="1"/>
        </p:nvCxnSpPr>
        <p:spPr>
          <a:xfrm flipH="1">
            <a:off x="8003026" y="2432795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2D1C610B-9D87-5F48-925B-A2D89B37AAED}"/>
              </a:ext>
            </a:extLst>
          </p:cNvPr>
          <p:cNvSpPr/>
          <p:nvPr userDrawn="1"/>
        </p:nvSpPr>
        <p:spPr>
          <a:xfrm>
            <a:off x="4643964" y="4345897"/>
            <a:ext cx="468000" cy="468000"/>
          </a:xfrm>
          <a:prstGeom prst="ellipse">
            <a:avLst/>
          </a:prstGeom>
          <a:solidFill>
            <a:srgbClr val="209C9C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5D61167-53AF-6A42-96B7-1E99EA280D18}"/>
              </a:ext>
            </a:extLst>
          </p:cNvPr>
          <p:cNvSpPr/>
          <p:nvPr userDrawn="1"/>
        </p:nvSpPr>
        <p:spPr>
          <a:xfrm>
            <a:off x="4642255" y="2223363"/>
            <a:ext cx="468000" cy="468000"/>
          </a:xfrm>
          <a:prstGeom prst="ellipse">
            <a:avLst/>
          </a:prstGeom>
          <a:solidFill>
            <a:srgbClr val="315AAC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4E150B3-856C-A443-86FF-DA9573730C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8994" y="2344945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3218FECC-37DD-8343-8C6F-1DC85509C5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9117" y="2355293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158D6587-297B-7848-9A07-9B1B2B3591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82544" y="2347290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50991B0-7E93-1045-B68A-BA1ECFFD5E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555" y="269093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CDA1C4-FF0C-E446-B880-E3D4F3F16980}"/>
              </a:ext>
            </a:extLst>
          </p:cNvPr>
          <p:cNvCxnSpPr/>
          <p:nvPr userDrawn="1"/>
        </p:nvCxnSpPr>
        <p:spPr>
          <a:xfrm flipH="1">
            <a:off x="4286183" y="4558749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96CD85B-6935-7146-A47C-A22134FC5764}"/>
              </a:ext>
            </a:extLst>
          </p:cNvPr>
          <p:cNvCxnSpPr/>
          <p:nvPr userDrawn="1"/>
        </p:nvCxnSpPr>
        <p:spPr>
          <a:xfrm flipH="1">
            <a:off x="8003026" y="4558749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90C196E5-D54C-D446-AA4A-30E3B39931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58994" y="4470899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C816D7A6-72C2-7A4D-9617-FA1AB56DFF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69117" y="4481247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881F5222-DAD7-BD4D-89B7-D694438136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82544" y="4473244"/>
            <a:ext cx="2011680" cy="2219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ADB9325-D725-2B47-9F12-01A0191710D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34398" y="269093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6A8FB876-4149-F746-8E74-7EBFCCDEF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51231" y="269093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1EFB5311-0DA6-C243-B098-6D00BFD8B0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7555" y="481951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B12AC66-25A3-5E4E-AD68-0BC4607100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4398" y="481951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94C82924-EB1E-8A46-96DC-16AD24F300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51231" y="4819513"/>
            <a:ext cx="3008376" cy="83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Paragraph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9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FD0B4D1-D03C-4348-B605-54410E51A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17" y="731325"/>
            <a:ext cx="3730787" cy="72424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buNone/>
              <a:defRPr sz="4000" b="1" i="0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B56D1F2-2913-AB45-92B7-FB4E2ADFDB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47054" y="212322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92DBC4A-52F4-3346-A878-AC3AB081D1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47054" y="172978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A1B0966-4BD3-504D-9427-92A61C604F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3815" y="175778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09B5E7-175E-1448-98A0-23124AC9CA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47054" y="3287696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B01B8C74-CBA1-214F-8D4B-9EDEBBE2857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47054" y="2894252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CED6056-8F91-3E4E-A8AE-F0B4A245700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63815" y="2922256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F0EF68E-010E-F042-BC6C-56D23421EF1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46467" y="448191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F56B0F-3437-AE49-8191-DC81752792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146467" y="408847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2C447996-CD77-B342-8979-81A68F55014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228" y="411647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EB1D14A-60CC-374E-B07A-6B3EFDD5724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146467" y="5704138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15F0BE4C-6D21-6D45-A428-2A0705CC526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146467" y="5310694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D655D91B-3A6F-314D-956C-05829B80FF5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63228" y="5338698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72B88D1-19B5-C547-B7CA-217D2CEF2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7168B88-5861-7D4F-8F01-9872EED30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94" y="2794000"/>
            <a:ext cx="1270000" cy="1270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55626C8-560D-7040-93DB-C6A0F71AF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49" y="2794000"/>
            <a:ext cx="1270000" cy="1270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53FB7A-8564-E549-95A4-125D3FA1E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39" y="2759000"/>
            <a:ext cx="1270000" cy="12700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8BC7351-5655-0B40-9B8D-62CF17D35A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84" y="2759000"/>
            <a:ext cx="1270000" cy="12700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EFE7A5B-2B3E-C949-9E26-E6D298011A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9" y="2759000"/>
            <a:ext cx="1270000" cy="1270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FFCAF32-8F9B-2C4D-9394-8886D677B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74" y="2811242"/>
            <a:ext cx="1119408" cy="11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ame&#10;&#10;Description automatically generated">
            <a:extLst>
              <a:ext uri="{FF2B5EF4-FFF2-40B4-BE49-F238E27FC236}">
                <a16:creationId xmlns:a16="http://schemas.microsoft.com/office/drawing/2014/main" id="{1C6FCEEC-10CF-C44C-A361-F9B634CC9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4" y="2263140"/>
            <a:ext cx="2331720" cy="2331720"/>
          </a:xfrm>
          <a:prstGeom prst="rect">
            <a:avLst/>
          </a:prstGeom>
        </p:spPr>
      </p:pic>
      <p:pic>
        <p:nvPicPr>
          <p:cNvPr id="9" name="Picture 8" descr="A picture containing fruit, game, table&#10;&#10;Description automatically generated">
            <a:extLst>
              <a:ext uri="{FF2B5EF4-FFF2-40B4-BE49-F238E27FC236}">
                <a16:creationId xmlns:a16="http://schemas.microsoft.com/office/drawing/2014/main" id="{2398E0A8-0483-7F46-A902-835CCB0CF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91" y="2263140"/>
            <a:ext cx="2331720" cy="233172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AC7273-62EC-FC47-82E7-4C0CE3F3D4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7" y="2263140"/>
            <a:ext cx="2331720" cy="2331720"/>
          </a:xfrm>
          <a:prstGeom prst="rect">
            <a:avLst/>
          </a:prstGeom>
        </p:spPr>
      </p:pic>
      <p:pic>
        <p:nvPicPr>
          <p:cNvPr id="11" name="Picture 10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1E854016-B4C5-B749-9C40-D7E35BFC54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25" y="2263140"/>
            <a:ext cx="2331720" cy="2331720"/>
          </a:xfrm>
          <a:prstGeom prst="rect">
            <a:avLst/>
          </a:prstGeom>
        </p:spPr>
      </p:pic>
      <p:pic>
        <p:nvPicPr>
          <p:cNvPr id="12" name="Picture 11" descr="A picture containing game&#10;&#10;Description automatically generated">
            <a:extLst>
              <a:ext uri="{FF2B5EF4-FFF2-40B4-BE49-F238E27FC236}">
                <a16:creationId xmlns:a16="http://schemas.microsoft.com/office/drawing/2014/main" id="{A0D61C7D-5520-4049-8DF0-2E00679393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58" y="2263140"/>
            <a:ext cx="2331720" cy="2331720"/>
          </a:xfrm>
          <a:prstGeom prst="rect">
            <a:avLst/>
          </a:prstGeom>
        </p:spPr>
      </p:pic>
      <p:pic>
        <p:nvPicPr>
          <p:cNvPr id="13" name="Picture 12" descr="A picture containing graphics, drawing, room&#10;&#10;Description automatically generated">
            <a:extLst>
              <a:ext uri="{FF2B5EF4-FFF2-40B4-BE49-F238E27FC236}">
                <a16:creationId xmlns:a16="http://schemas.microsoft.com/office/drawing/2014/main" id="{FDAC8011-69B3-F74C-BF74-6016334FBC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45" y="2663066"/>
            <a:ext cx="1483484" cy="14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3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82CFE1-2808-F844-8652-FF92FD942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28" y="2183689"/>
            <a:ext cx="1270000" cy="1270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1FF5F-F308-3D4F-8D24-CB9AD6896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00" y="2183689"/>
            <a:ext cx="1270000" cy="1270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6A17F-D5D8-BB4F-B35F-1C291C0B82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4" y="2159000"/>
            <a:ext cx="1270000" cy="1270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0ADEE3-4EA4-AF45-B80F-61022772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4" y="3637344"/>
            <a:ext cx="1270000" cy="1270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4B46D1B-F3FF-1F41-BC0F-D31430267A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28" y="3637344"/>
            <a:ext cx="1270000" cy="1270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86F82AD-FA34-314D-9902-F2FD6E7137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00" y="363734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FD0B4D1-D03C-4348-B605-54410E51A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17" y="731325"/>
            <a:ext cx="3730787" cy="72424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buNone/>
              <a:defRPr sz="4000" b="1" i="0" baseline="0">
                <a:solidFill>
                  <a:schemeClr val="bg1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B56D1F2-2913-AB45-92B7-FB4E2ADFDB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47054" y="212322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92DBC4A-52F4-3346-A878-AC3AB081D1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47054" y="172978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A1B0966-4BD3-504D-9427-92A61C604F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3815" y="175778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09B5E7-175E-1448-98A0-23124AC9CA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47054" y="3287696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B01B8C74-CBA1-214F-8D4B-9EDEBBE2857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47054" y="2894252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CED6056-8F91-3E4E-A8AE-F0B4A245700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63815" y="2922256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F0EF68E-010E-F042-BC6C-56D23421EF1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46467" y="448191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F56B0F-3437-AE49-8191-DC81752792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146467" y="408847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2C447996-CD77-B342-8979-81A68F55014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228" y="411647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EB1D14A-60CC-374E-B07A-6B3EFDD5724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146467" y="5704138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15F0BE4C-6D21-6D45-A428-2A0705CC526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146467" y="5310694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D655D91B-3A6F-314D-956C-05829B80FF5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63228" y="5338698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572AD0-A6A0-144F-87D1-DD98332E2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8" y="6242212"/>
            <a:ext cx="1403783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8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FC488-903A-994E-A74F-442284C0B069}"/>
              </a:ext>
            </a:extLst>
          </p:cNvPr>
          <p:cNvSpPr/>
          <p:nvPr userDrawn="1"/>
        </p:nvSpPr>
        <p:spPr>
          <a:xfrm>
            <a:off x="406400" y="471598"/>
            <a:ext cx="7936992" cy="5916168"/>
          </a:xfrm>
          <a:prstGeom prst="rect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5AAC"/>
              </a:solidFill>
              <a:latin typeface="PT Sans" panose="020B0503020203020204" pitchFamily="34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D287F1B2-32F2-DF47-9087-3E3EBE0EF333}"/>
              </a:ext>
            </a:extLst>
          </p:cNvPr>
          <p:cNvSpPr/>
          <p:nvPr userDrawn="1"/>
        </p:nvSpPr>
        <p:spPr>
          <a:xfrm rot="16200000">
            <a:off x="7114792" y="2816118"/>
            <a:ext cx="1977887" cy="12257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315AAC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FEC6266-A127-A44E-BFAE-8258E80DE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17" y="731325"/>
            <a:ext cx="3730787" cy="72424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buNone/>
              <a:defRPr sz="4000" b="1" i="0" baseline="0">
                <a:solidFill>
                  <a:schemeClr val="bg1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0A230-8816-654D-A84B-164A5C6CFC5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47054" y="212322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1A569D-81E0-8444-B50C-2E6202EE7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47054" y="172978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5C26B2-F35F-4245-B323-DE95C8726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3815" y="175778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93CAD2A-D7E4-8E45-89AD-ABC4977AF3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47054" y="3287696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606B75-B710-FC42-B8BA-95D2FF505B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47054" y="2894252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9739C55-C496-4C40-9D5A-6DAFC5E7DD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63815" y="2922256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75161B-B72D-E049-B802-CAB611C95D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46467" y="448191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1936B6-00B6-FE41-80B7-407647CB451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146467" y="408847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E38F77-DA39-E44D-B2F1-8DECC38FF9C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228" y="411647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D9C02C-8379-DC4E-9E9E-F85D0710EA4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146467" y="5704138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B3874F8-58F3-864D-B51C-19497CA217A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146467" y="5310694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72074A9-0C15-A147-B543-D0D787306C1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63228" y="5338698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4765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FC488-903A-994E-A74F-442284C0B069}"/>
              </a:ext>
            </a:extLst>
          </p:cNvPr>
          <p:cNvSpPr/>
          <p:nvPr userDrawn="1"/>
        </p:nvSpPr>
        <p:spPr>
          <a:xfrm>
            <a:off x="406400" y="471598"/>
            <a:ext cx="7936992" cy="591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5AAC"/>
              </a:solidFill>
              <a:latin typeface="PT Sans" panose="020B0503020203020204" pitchFamily="34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D287F1B2-32F2-DF47-9087-3E3EBE0EF333}"/>
              </a:ext>
            </a:extLst>
          </p:cNvPr>
          <p:cNvSpPr/>
          <p:nvPr userDrawn="1"/>
        </p:nvSpPr>
        <p:spPr>
          <a:xfrm rot="16200000">
            <a:off x="7114792" y="2816118"/>
            <a:ext cx="1977887" cy="1225763"/>
          </a:xfrm>
          <a:prstGeom prst="triangle">
            <a:avLst/>
          </a:prstGeom>
          <a:solidFill>
            <a:srgbClr val="31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315AAC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FEC6266-A127-A44E-BFAE-8258E80DE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17" y="731325"/>
            <a:ext cx="3730787" cy="72424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buNone/>
              <a:defRPr sz="4000" b="1" i="0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0A230-8816-654D-A84B-164A5C6CFC5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47054" y="212322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1A569D-81E0-8444-B50C-2E6202EE7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47054" y="172978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5C26B2-F35F-4245-B323-DE95C8726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3815" y="175778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93CAD2A-D7E4-8E45-89AD-ABC4977AF3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47054" y="3287696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606B75-B710-FC42-B8BA-95D2FF505B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47054" y="2894252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9739C55-C496-4C40-9D5A-6DAFC5E7DD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63815" y="2922256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75161B-B72D-E049-B802-CAB611C95D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46467" y="4481915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1936B6-00B6-FE41-80B7-407647CB451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146467" y="4088471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E38F77-DA39-E44D-B2F1-8DECC38FF9C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228" y="4116475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D9C02C-8379-DC4E-9E9E-F85D0710EA4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146467" y="5704138"/>
            <a:ext cx="4601615" cy="453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315A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B3874F8-58F3-864D-B51C-19497CA217A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146467" y="5310694"/>
            <a:ext cx="4601615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700" b="0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72074A9-0C15-A147-B543-D0D787306C1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63228" y="5338698"/>
            <a:ext cx="811494" cy="3657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rgbClr val="315AAC"/>
                </a:solidFill>
                <a:latin typeface="PT Sans" panose="020B0503020203020204" pitchFamily="34" charset="77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87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D1CF56-720C-D84D-B54D-674646ECC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rgbClr val="315AAC"/>
                </a:solidFill>
                <a:latin typeface="PT Sans" panose="020B0503020203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924B7F-9FC7-BC4D-8757-966CD5501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13" y="6307624"/>
            <a:ext cx="1295400" cy="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8" r:id="rId2"/>
    <p:sldLayoutId id="2147483868" r:id="rId3"/>
    <p:sldLayoutId id="2147484047" r:id="rId4"/>
    <p:sldLayoutId id="2147484050" r:id="rId5"/>
    <p:sldLayoutId id="2147484049" r:id="rId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754" r:id="rId2"/>
    <p:sldLayoutId id="2147484021" r:id="rId3"/>
    <p:sldLayoutId id="2147484018" r:id="rId4"/>
    <p:sldLayoutId id="2147484041" r:id="rId5"/>
    <p:sldLayoutId id="2147483969" r:id="rId6"/>
    <p:sldLayoutId id="2147484025" r:id="rId7"/>
    <p:sldLayoutId id="2147483993" r:id="rId8"/>
    <p:sldLayoutId id="2147484026" r:id="rId9"/>
    <p:sldLayoutId id="2147484020" r:id="rId10"/>
    <p:sldLayoutId id="2147484027" r:id="rId11"/>
    <p:sldLayoutId id="2147484019" r:id="rId12"/>
    <p:sldLayoutId id="2147484028" r:id="rId13"/>
    <p:sldLayoutId id="2147484061" r:id="rId14"/>
    <p:sldLayoutId id="2147484069" r:id="rId15"/>
    <p:sldLayoutId id="2147484070" r:id="rId16"/>
    <p:sldLayoutId id="2147484071" r:id="rId17"/>
    <p:sldLayoutId id="21474840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9" r:id="rId2"/>
    <p:sldLayoutId id="2147484033" r:id="rId3"/>
    <p:sldLayoutId id="2147484031" r:id="rId4"/>
    <p:sldLayoutId id="2147484023" r:id="rId5"/>
    <p:sldLayoutId id="2147484045" r:id="rId6"/>
    <p:sldLayoutId id="2147484030" r:id="rId7"/>
    <p:sldLayoutId id="214748403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6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43" r:id="rId2"/>
    <p:sldLayoutId id="2147484039" r:id="rId3"/>
    <p:sldLayoutId id="2147484044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s.usda.gov/sites/default/files/media/aflatoxinscriteria%20.pdf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ams.usda.gov/sites/default/files/media/FGISApprovedMycotoxinRapidTestKits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virologix.com/mycotoxin-testing/mycotoxin-test-kits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www.prognosis-biotech.com/products/lateral-flow-mycotoxins-in-food-feed/" TargetMode="External"/><Relationship Id="rId17" Type="http://schemas.openxmlformats.org/officeDocument/2006/relationships/image" Target="../media/image32.png"/><Relationship Id="rId2" Type="http://schemas.openxmlformats.org/officeDocument/2006/relationships/hyperlink" Target="https://www.neogen.com/solutions/mycotoxins/" TargetMode="External"/><Relationship Id="rId16" Type="http://schemas.openxmlformats.org/officeDocument/2006/relationships/hyperlink" Target="https://www.perkinelmer.com/category/mycotoxins-in-foo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omerlabs.com/en/products/test-kits/mycotoxin-test-kits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://vicam.com/products" TargetMode="External"/><Relationship Id="rId4" Type="http://schemas.openxmlformats.org/officeDocument/2006/relationships/hyperlink" Target="https://food.r-biopharm.com/analytes/mycotoxins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unisensor.be/en/catalog?filter=%7b%22ProductAttributes%22:%7b%221%22:%5b2%5d%7d%7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Ui6gxuy3g" TargetMode="External"/><Relationship Id="rId2" Type="http://schemas.openxmlformats.org/officeDocument/2006/relationships/image" Target="../media/image33.j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6EF5D-DAB9-2F46-9ED8-BD223B91F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Charm</a:t>
            </a:r>
            <a:r>
              <a:rPr lang="en-US" baseline="30000" dirty="0"/>
              <a:t>®</a:t>
            </a:r>
            <a:r>
              <a:rPr lang="en-US" b="1" dirty="0"/>
              <a:t> Mycotoxin Competitors</a:t>
            </a:r>
          </a:p>
        </p:txBody>
      </p:sp>
    </p:spTree>
    <p:extLst>
      <p:ext uri="{BB962C8B-B14F-4D97-AF65-F5344CB8AC3E}">
        <p14:creationId xmlns:p14="http://schemas.microsoft.com/office/powerpoint/2010/main" val="32429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2 at 13.02.3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765" y="1470581"/>
            <a:ext cx="9855281" cy="4867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389" y="344321"/>
            <a:ext cx="5902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76092"/>
                </a:solidFill>
                <a:latin typeface="PT Sans"/>
                <a:cs typeface="Century Gothic"/>
              </a:rPr>
              <a:t>Cost per Test for ELISA</a:t>
            </a:r>
          </a:p>
        </p:txBody>
      </p:sp>
    </p:spTree>
    <p:extLst>
      <p:ext uri="{BB962C8B-B14F-4D97-AF65-F5344CB8AC3E}">
        <p14:creationId xmlns:p14="http://schemas.microsoft.com/office/powerpoint/2010/main" val="30679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CBA31-159B-46C9-BC62-7A8FD484D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261" y="707012"/>
            <a:ext cx="11573197" cy="59388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ELISA – Differences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9F0C5-1BE9-4742-AA10-82EFFEC5C7C5}"/>
              </a:ext>
            </a:extLst>
          </p:cNvPr>
          <p:cNvSpPr txBox="1"/>
          <p:nvPr/>
        </p:nvSpPr>
        <p:spPr>
          <a:xfrm>
            <a:off x="716437" y="1448382"/>
            <a:ext cx="8880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ELISA – cost per test is extremely variable depending on how many samples you run at a time because each batch requires 3-5 standards be run.  If facilities are waiting for a large batch of samples to keep their cost low, then trucks are waiting.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Charm – the cost per test is the same regardless if you run 1 test or batch tests which means you can keep your truck lines moving.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ELISA –one toxin is run at a time.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Charm – multiple toxins can be run on the same sample at the same time and read immediately in the reader without making any changes to the reader.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time is much faster with Charm than ELISA and the number of steps involved in testing is significantly less.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919344" y="0"/>
            <a:ext cx="998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marL="227013" indent="0"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dirty="0">
              <a:solidFill>
                <a:srgbClr val="40404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57400" y="16764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7DC3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517308" y="224972"/>
          <a:ext cx="1075854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803" y="224972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FGIS Rapid Mycotoxin Test Kit Specifications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6038" y="5751567"/>
            <a:ext cx="792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hlinkClick r:id="rId7"/>
              </a:rPr>
              <a:t>Current FGIS Performance Verified Tests</a:t>
            </a:r>
            <a:endParaRPr lang="en-US" sz="2800" dirty="0">
              <a:solidFill>
                <a:srgbClr val="00B050"/>
              </a:solidFill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6791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96EF5D-DAB9-2F46-9ED8-BD223B91F410}"/>
              </a:ext>
            </a:extLst>
          </p:cNvPr>
          <p:cNvSpPr>
            <a:spLocks noGrp="1"/>
          </p:cNvSpPr>
          <p:nvPr/>
        </p:nvSpPr>
        <p:spPr>
          <a:xfrm>
            <a:off x="1120139" y="1504703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1F3832-C6D1-D14C-8F36-8924AC0FF3EC}"/>
              </a:ext>
            </a:extLst>
          </p:cNvPr>
          <p:cNvSpPr>
            <a:spLocks noGrp="1"/>
          </p:cNvSpPr>
          <p:nvPr/>
        </p:nvSpPr>
        <p:spPr>
          <a:xfrm>
            <a:off x="1120139" y="2338132"/>
            <a:ext cx="9951722" cy="584200"/>
          </a:xfrm>
          <a:prstGeom prst="rect">
            <a:avLst/>
          </a:prstGeom>
        </p:spPr>
        <p:txBody>
          <a:bodyPr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FF9034"/>
                </a:solidFill>
                <a:latin typeface="PT Sans" panose="020B0503020203020204" pitchFamily="34" charset="77"/>
                <a:ea typeface="+mj-ea"/>
                <a:cs typeface="Calibri" panose="020F0502020204030204" pitchFamily="34" charset="0"/>
              </a:defRPr>
            </a:lvl1pPr>
            <a:lvl2pPr marL="457213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605FDB-A2C1-8546-BD17-BFE7006B4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470" y="2088903"/>
            <a:ext cx="9951721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Arial" panose="020B0604020202020204" pitchFamily="34" charset="0"/>
              </a:defRPr>
            </a:lvl1pPr>
            <a:lvl2pPr marL="457213" indent="0">
              <a:buNone/>
              <a:defRPr/>
            </a:lvl2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818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EEC88-1A30-4343-B8A5-541B392EC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Competitors – Who are they?</a:t>
            </a:r>
          </a:p>
        </p:txBody>
      </p:sp>
    </p:spTree>
    <p:extLst>
      <p:ext uri="{BB962C8B-B14F-4D97-AF65-F5344CB8AC3E}">
        <p14:creationId xmlns:p14="http://schemas.microsoft.com/office/powerpoint/2010/main" val="4192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97042-F9BD-417E-A2E1-B0FA6F6C8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 anchor="ctr">
            <a:normAutofit/>
          </a:bodyPr>
          <a:lstStyle/>
          <a:p>
            <a:r>
              <a:rPr lang="en-US" dirty="0"/>
              <a:t>Mycotoxin Competitors - links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6A9798C-01C1-4BCB-A60E-F3758AD75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25" t="13613" r="34125" b="76598"/>
          <a:stretch/>
        </p:blipFill>
        <p:spPr>
          <a:xfrm>
            <a:off x="707010" y="1885361"/>
            <a:ext cx="2498104" cy="1004106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3913F7E6-0D95-4E71-A096-5741B82DF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79" t="13809" r="10026" b="78218"/>
          <a:stretch/>
        </p:blipFill>
        <p:spPr>
          <a:xfrm>
            <a:off x="4138366" y="1776802"/>
            <a:ext cx="3658901" cy="1263192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3F9DB71E-F42E-43B8-97FF-276E401A62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375" t="10432" r="38788" b="81387"/>
          <a:stretch/>
        </p:blipFill>
        <p:spPr>
          <a:xfrm>
            <a:off x="8257880" y="1470732"/>
            <a:ext cx="1838227" cy="1491114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512EF1E8-8624-4211-8083-508512ADD7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221" t="13027" r="41849" b="81042"/>
          <a:stretch/>
        </p:blipFill>
        <p:spPr>
          <a:xfrm>
            <a:off x="820131" y="3457281"/>
            <a:ext cx="3086878" cy="1044758"/>
          </a:xfrm>
          <a:prstGeom prst="rect">
            <a:avLst/>
          </a:prstGeom>
        </p:spPr>
      </p:pic>
      <p:pic>
        <p:nvPicPr>
          <p:cNvPr id="7" name="Picture 6">
            <a:hlinkClick r:id="rId10"/>
            <a:extLst>
              <a:ext uri="{FF2B5EF4-FFF2-40B4-BE49-F238E27FC236}">
                <a16:creationId xmlns:a16="http://schemas.microsoft.com/office/drawing/2014/main" id="{4CEE78F9-A726-44FF-AACD-DF507629A2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2126" t="13976" r="32763" b="77002"/>
          <a:stretch/>
        </p:blipFill>
        <p:spPr>
          <a:xfrm>
            <a:off x="5392132" y="3591613"/>
            <a:ext cx="2544178" cy="1263192"/>
          </a:xfrm>
          <a:prstGeom prst="rect">
            <a:avLst/>
          </a:prstGeom>
        </p:spPr>
      </p:pic>
      <p:pic>
        <p:nvPicPr>
          <p:cNvPr id="8" name="Picture 7">
            <a:hlinkClick r:id="rId12"/>
            <a:extLst>
              <a:ext uri="{FF2B5EF4-FFF2-40B4-BE49-F238E27FC236}">
                <a16:creationId xmlns:a16="http://schemas.microsoft.com/office/drawing/2014/main" id="{60C31896-C2FD-4145-AA86-DEB0103E5CD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9214" t="9736" r="32124" b="78879"/>
          <a:stretch/>
        </p:blipFill>
        <p:spPr>
          <a:xfrm>
            <a:off x="763570" y="5050181"/>
            <a:ext cx="2879487" cy="1064429"/>
          </a:xfrm>
          <a:prstGeom prst="rect">
            <a:avLst/>
          </a:prstGeom>
        </p:spPr>
      </p:pic>
      <p:pic>
        <p:nvPicPr>
          <p:cNvPr id="9" name="Picture 8">
            <a:hlinkClick r:id="rId14"/>
            <a:extLst>
              <a:ext uri="{FF2B5EF4-FFF2-40B4-BE49-F238E27FC236}">
                <a16:creationId xmlns:a16="http://schemas.microsoft.com/office/drawing/2014/main" id="{F577AA38-21FC-41EA-A628-D3D5DD92F5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6115" t="11306" r="34047" b="76283"/>
          <a:stretch/>
        </p:blipFill>
        <p:spPr>
          <a:xfrm>
            <a:off x="4710843" y="5219962"/>
            <a:ext cx="2770314" cy="982875"/>
          </a:xfrm>
          <a:prstGeom prst="rect">
            <a:avLst/>
          </a:prstGeom>
        </p:spPr>
      </p:pic>
      <p:pic>
        <p:nvPicPr>
          <p:cNvPr id="10" name="Picture 9">
            <a:hlinkClick r:id="rId16"/>
            <a:extLst>
              <a:ext uri="{FF2B5EF4-FFF2-40B4-BE49-F238E27FC236}">
                <a16:creationId xmlns:a16="http://schemas.microsoft.com/office/drawing/2014/main" id="{94BA851C-A50D-47C9-8861-73ED121D365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0000" t="13759" r="45042" b="76378"/>
          <a:stretch/>
        </p:blipFill>
        <p:spPr>
          <a:xfrm>
            <a:off x="8707225" y="3645403"/>
            <a:ext cx="2161879" cy="12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30B618-402F-4532-8D1C-FBB9420F6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ELISA vs Lateral Flow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4F796-2A48-416E-9817-FEBF58B8F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97042-F9BD-417E-A2E1-B0FA6F6C8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 anchor="ctr">
            <a:normAutofit/>
          </a:bodyPr>
          <a:lstStyle/>
          <a:p>
            <a:r>
              <a:rPr lang="en-US" dirty="0"/>
              <a:t>ELISA – instructional video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7E2C3B-3AFF-4108-B9FC-3CB812AE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2" y="1414020"/>
            <a:ext cx="3770722" cy="3770722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264" t="10174" r="91169" b="85794"/>
          <a:stretch/>
        </p:blipFill>
        <p:spPr>
          <a:xfrm>
            <a:off x="6730738" y="2362199"/>
            <a:ext cx="2300358" cy="9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935" y="368068"/>
            <a:ext cx="8492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7611C"/>
                </a:solidFill>
                <a:latin typeface="PT Sans"/>
                <a:cs typeface="Century Gothic"/>
              </a:rPr>
              <a:t>A Typical ELISA Procedure (</a:t>
            </a:r>
            <a:r>
              <a:rPr lang="en-US" sz="2800" b="1" dirty="0">
                <a:solidFill>
                  <a:srgbClr val="FF0000"/>
                </a:solidFill>
                <a:latin typeface="PT Sans"/>
                <a:cs typeface="Century Gothic"/>
              </a:rPr>
              <a:t>E</a:t>
            </a:r>
            <a:r>
              <a:rPr lang="en-US" sz="2800" b="1" dirty="0">
                <a:solidFill>
                  <a:srgbClr val="07611C"/>
                </a:solidFill>
                <a:latin typeface="PT Sans"/>
                <a:cs typeface="Century Gothic"/>
              </a:rPr>
              <a:t>nzyme-</a:t>
            </a:r>
            <a:r>
              <a:rPr lang="en-US" sz="2800" b="1" dirty="0">
                <a:solidFill>
                  <a:srgbClr val="FF0000"/>
                </a:solidFill>
                <a:latin typeface="PT Sans"/>
                <a:cs typeface="Century Gothic"/>
              </a:rPr>
              <a:t>L</a:t>
            </a:r>
            <a:r>
              <a:rPr lang="en-US" sz="2800" b="1" dirty="0">
                <a:solidFill>
                  <a:srgbClr val="07611C"/>
                </a:solidFill>
                <a:latin typeface="PT Sans"/>
                <a:cs typeface="Century Gothic"/>
              </a:rPr>
              <a:t>inked </a:t>
            </a:r>
            <a:r>
              <a:rPr lang="en-US" sz="2800" b="1" dirty="0">
                <a:solidFill>
                  <a:srgbClr val="FF0000"/>
                </a:solidFill>
                <a:latin typeface="PT Sans"/>
                <a:cs typeface="Century Gothic"/>
              </a:rPr>
              <a:t>I</a:t>
            </a:r>
            <a:r>
              <a:rPr lang="en-US" sz="2800" b="1" dirty="0">
                <a:solidFill>
                  <a:srgbClr val="07611C"/>
                </a:solidFill>
                <a:latin typeface="PT Sans"/>
                <a:cs typeface="Century Gothic"/>
              </a:rPr>
              <a:t>mmuno</a:t>
            </a:r>
            <a:r>
              <a:rPr lang="en-US" sz="2800" b="1" dirty="0">
                <a:solidFill>
                  <a:srgbClr val="FF0000"/>
                </a:solidFill>
                <a:latin typeface="PT Sans"/>
                <a:cs typeface="Century Gothic"/>
              </a:rPr>
              <a:t>S</a:t>
            </a:r>
            <a:r>
              <a:rPr lang="en-US" sz="2800" b="1" dirty="0">
                <a:solidFill>
                  <a:srgbClr val="07611C"/>
                </a:solidFill>
                <a:latin typeface="PT Sans"/>
                <a:cs typeface="Century Gothic"/>
              </a:rPr>
              <a:t>orbent </a:t>
            </a:r>
            <a:r>
              <a:rPr lang="en-US" sz="2800" b="1" dirty="0">
                <a:solidFill>
                  <a:srgbClr val="FF0000"/>
                </a:solidFill>
                <a:latin typeface="PT Sans"/>
                <a:cs typeface="Century Gothic"/>
              </a:rPr>
              <a:t>A</a:t>
            </a:r>
            <a:r>
              <a:rPr lang="en-US" sz="2800" b="1" dirty="0">
                <a:solidFill>
                  <a:srgbClr val="07611C"/>
                </a:solidFill>
                <a:latin typeface="PT Sans"/>
                <a:cs typeface="Century Gothic"/>
              </a:rPr>
              <a:t>ssay)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7472" y="1828800"/>
            <a:ext cx="3024336" cy="864096"/>
            <a:chOff x="467544" y="2276872"/>
            <a:chExt cx="3024336" cy="864096"/>
          </a:xfrm>
        </p:grpSpPr>
        <p:grpSp>
          <p:nvGrpSpPr>
            <p:cNvPr id="6" name="Group 5"/>
            <p:cNvGrpSpPr/>
            <p:nvPr/>
          </p:nvGrpSpPr>
          <p:grpSpPr>
            <a:xfrm>
              <a:off x="467544" y="2276872"/>
              <a:ext cx="3024336" cy="864096"/>
              <a:chOff x="467544" y="2276872"/>
              <a:chExt cx="3024336" cy="864096"/>
            </a:xfrm>
          </p:grpSpPr>
          <p:pic>
            <p:nvPicPr>
              <p:cNvPr id="8" name="Picture 7" descr="Screen Shot 2017-02-11 at 18.14.51.pn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7544" y="2276873"/>
                <a:ext cx="966222" cy="85402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67544" y="2276872"/>
                <a:ext cx="3024336" cy="86409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75656" y="232478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/>
                  <a:cs typeface="Century Gothic"/>
                </a:rPr>
                <a:t>Step 1:</a:t>
              </a:r>
            </a:p>
            <a:p>
              <a:r>
                <a:rPr lang="en-US" sz="1200" dirty="0">
                  <a:latin typeface="Century Gothic"/>
                  <a:cs typeface="Century Gothic"/>
                </a:rPr>
                <a:t>Conjugate is added to dilution well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7472" y="2908920"/>
            <a:ext cx="3024336" cy="864096"/>
            <a:chOff x="467544" y="3645024"/>
            <a:chExt cx="3024336" cy="864096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3645024"/>
              <a:ext cx="3024336" cy="864096"/>
              <a:chOff x="467544" y="3645024"/>
              <a:chExt cx="3024336" cy="864096"/>
            </a:xfrm>
          </p:grpSpPr>
          <p:pic>
            <p:nvPicPr>
              <p:cNvPr id="13" name="Picture 12" descr="Screen Shot 2017-02-11 at 18.14.51.pn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7545" y="3645025"/>
                <a:ext cx="961908" cy="858338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67544" y="3645024"/>
                <a:ext cx="3024336" cy="86409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75656" y="3667671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/>
                  <a:cs typeface="Century Gothic"/>
                </a:rPr>
                <a:t>Step 2:</a:t>
              </a:r>
            </a:p>
            <a:p>
              <a:r>
                <a:rPr lang="en-US" sz="1200" dirty="0">
                  <a:latin typeface="Century Gothic"/>
                  <a:cs typeface="Century Gothic"/>
                </a:rPr>
                <a:t>Standards/samples are  added to conjugate in individual well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472" y="3989041"/>
            <a:ext cx="3024336" cy="878905"/>
            <a:chOff x="467544" y="5013176"/>
            <a:chExt cx="3024336" cy="878905"/>
          </a:xfrm>
        </p:grpSpPr>
        <p:grpSp>
          <p:nvGrpSpPr>
            <p:cNvPr id="16" name="Group 15"/>
            <p:cNvGrpSpPr/>
            <p:nvPr/>
          </p:nvGrpSpPr>
          <p:grpSpPr>
            <a:xfrm>
              <a:off x="467544" y="5013176"/>
              <a:ext cx="3024336" cy="864096"/>
              <a:chOff x="467544" y="5013176"/>
              <a:chExt cx="3024336" cy="864096"/>
            </a:xfrm>
          </p:grpSpPr>
          <p:pic>
            <p:nvPicPr>
              <p:cNvPr id="18" name="Picture 17" descr="Screen Shot 2017-02-11 at 18.14.51.pn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7545" y="5013176"/>
                <a:ext cx="962050" cy="862901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67544" y="5013176"/>
                <a:ext cx="3024336" cy="86409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475656" y="5061084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/>
                  <a:cs typeface="Century Gothic"/>
                </a:rPr>
                <a:t>Step 3:</a:t>
              </a:r>
            </a:p>
            <a:p>
              <a:r>
                <a:rPr lang="en-US" sz="1200" dirty="0">
                  <a:latin typeface="Century Gothic"/>
                  <a:cs typeface="Century Gothic"/>
                </a:rPr>
                <a:t>Mixture is transferred to Antibody-coated well, and incubate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7472" y="5069160"/>
            <a:ext cx="3024336" cy="864096"/>
            <a:chOff x="3491880" y="2204864"/>
            <a:chExt cx="3024336" cy="864096"/>
          </a:xfrm>
        </p:grpSpPr>
        <p:grpSp>
          <p:nvGrpSpPr>
            <p:cNvPr id="21" name="Group 20"/>
            <p:cNvGrpSpPr/>
            <p:nvPr/>
          </p:nvGrpSpPr>
          <p:grpSpPr>
            <a:xfrm>
              <a:off x="3491880" y="2204864"/>
              <a:ext cx="3024336" cy="864096"/>
              <a:chOff x="3491880" y="2204864"/>
              <a:chExt cx="3024336" cy="864096"/>
            </a:xfrm>
          </p:grpSpPr>
          <p:pic>
            <p:nvPicPr>
              <p:cNvPr id="23" name="Picture 22" descr="Screen Shot 2017-02-11 at 18.15.01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91880" y="2204864"/>
                <a:ext cx="936104" cy="854419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491880" y="2204864"/>
                <a:ext cx="3024336" cy="86409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427984" y="2227511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/>
                  <a:cs typeface="Century Gothic"/>
                </a:rPr>
                <a:t>Step 4:</a:t>
              </a:r>
            </a:p>
            <a:p>
              <a:r>
                <a:rPr lang="en-US" sz="1200" dirty="0">
                  <a:latin typeface="Century Gothic"/>
                  <a:cs typeface="Century Gothic"/>
                </a:rPr>
                <a:t>Washing step follows to remove all un-bound conjugate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23856" y="1828800"/>
            <a:ext cx="3024336" cy="864096"/>
            <a:chOff x="3491880" y="3573016"/>
            <a:chExt cx="3024336" cy="864096"/>
          </a:xfrm>
        </p:grpSpPr>
        <p:grpSp>
          <p:nvGrpSpPr>
            <p:cNvPr id="26" name="Group 25"/>
            <p:cNvGrpSpPr/>
            <p:nvPr/>
          </p:nvGrpSpPr>
          <p:grpSpPr>
            <a:xfrm>
              <a:off x="3491880" y="3573016"/>
              <a:ext cx="3024336" cy="864096"/>
              <a:chOff x="3491880" y="3573016"/>
              <a:chExt cx="3024336" cy="864096"/>
            </a:xfrm>
          </p:grpSpPr>
          <p:pic>
            <p:nvPicPr>
              <p:cNvPr id="28" name="Picture 27" descr="Screen Shot 2017-02-11 at 18.15.01.png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91880" y="3573016"/>
                <a:ext cx="936104" cy="84159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491880" y="3573016"/>
                <a:ext cx="3024336" cy="86409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427984" y="3620924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/>
                  <a:cs typeface="Century Gothic"/>
                </a:rPr>
                <a:t>Step 5:</a:t>
              </a:r>
            </a:p>
            <a:p>
              <a:r>
                <a:rPr lang="en-US" sz="1200" dirty="0">
                  <a:latin typeface="Century Gothic"/>
                  <a:cs typeface="Century Gothic"/>
                </a:rPr>
                <a:t>Substrate is added to each well, and incubate.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23856" y="2908920"/>
            <a:ext cx="3024336" cy="864096"/>
            <a:chOff x="3491880" y="5013176"/>
            <a:chExt cx="3024336" cy="864096"/>
          </a:xfrm>
        </p:grpSpPr>
        <p:grpSp>
          <p:nvGrpSpPr>
            <p:cNvPr id="31" name="Group 30"/>
            <p:cNvGrpSpPr/>
            <p:nvPr/>
          </p:nvGrpSpPr>
          <p:grpSpPr>
            <a:xfrm>
              <a:off x="3491880" y="5013176"/>
              <a:ext cx="3024336" cy="864096"/>
              <a:chOff x="3491880" y="5013176"/>
              <a:chExt cx="3024336" cy="864096"/>
            </a:xfrm>
          </p:grpSpPr>
          <p:pic>
            <p:nvPicPr>
              <p:cNvPr id="33" name="Picture 32" descr="Screen Shot 2017-02-11 at 18.15.01.png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91880" y="5013176"/>
                <a:ext cx="936104" cy="837129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3491880" y="5013176"/>
                <a:ext cx="3024336" cy="86409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427984" y="5061084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entury Gothic"/>
                  <a:cs typeface="Century Gothic"/>
                </a:rPr>
                <a:t>Step 6:</a:t>
              </a:r>
            </a:p>
            <a:p>
              <a:r>
                <a:rPr lang="en-US" sz="1200" dirty="0">
                  <a:latin typeface="Century Gothic"/>
                  <a:cs typeface="Century Gothic"/>
                </a:rPr>
                <a:t>Stop-solution is added to stop the reaction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23856" y="3975002"/>
            <a:ext cx="3096344" cy="1382191"/>
            <a:chOff x="3635896" y="4077072"/>
            <a:chExt cx="3096344" cy="1382191"/>
          </a:xfrm>
        </p:grpSpPr>
        <p:pic>
          <p:nvPicPr>
            <p:cNvPr id="36" name="Picture 35" descr="Screen Shot 2017-02-11 at 18.15.01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5896" y="4077072"/>
              <a:ext cx="1557261" cy="138219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220072" y="4077072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/>
                  <a:cs typeface="Century Gothic"/>
                </a:rPr>
                <a:t>Results are read using a spectro-photometer/ELISA reader at the appropriate wavelength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35896" y="4077072"/>
              <a:ext cx="3024336" cy="1368152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7000" y="6096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6600"/>
                </a:solidFill>
                <a:latin typeface="Century Gothic"/>
                <a:cs typeface="Century Gothic"/>
              </a:rPr>
              <a:t>Note: Several steps required after sample preparation and pipetting technique is crucial</a:t>
            </a:r>
          </a:p>
        </p:txBody>
      </p:sp>
    </p:spTree>
    <p:extLst>
      <p:ext uri="{BB962C8B-B14F-4D97-AF65-F5344CB8AC3E}">
        <p14:creationId xmlns:p14="http://schemas.microsoft.com/office/powerpoint/2010/main" val="22954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0250" y="1752600"/>
          <a:ext cx="7981950" cy="430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2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CRITERIA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LATERAL FLOW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ELISA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1.  Technicality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Simple, easy to use, minimal training required.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Pipetting technique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is crucial; requires practice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02"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2.  Turn-around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Fast around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2 – 10 minutes; depending on test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Around 10 – 30 minutes; depending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on test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83"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3.  Number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of Steps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1-step post sample preparation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– 7 steps post sample preparation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78"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4.  Accuracy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Comparable to HPLC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for validated commodities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Comparable to HPLC for validated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commodities (refer to suppliers)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5.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 On-site testing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>
                          <a:latin typeface="Century Gothic"/>
                          <a:cs typeface="Century Gothic"/>
                        </a:rPr>
                        <a:t>Possible 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Not suitable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6120" y="404568"/>
            <a:ext cx="989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76092"/>
                </a:solidFill>
                <a:latin typeface="PT Sans"/>
                <a:cs typeface="Century Gothic"/>
              </a:rPr>
              <a:t>Comparison of ROSA Strip and ELISA</a:t>
            </a:r>
          </a:p>
        </p:txBody>
      </p:sp>
    </p:spTree>
    <p:extLst>
      <p:ext uri="{BB962C8B-B14F-4D97-AF65-F5344CB8AC3E}">
        <p14:creationId xmlns:p14="http://schemas.microsoft.com/office/powerpoint/2010/main" val="13677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2226"/>
              </p:ext>
            </p:extLst>
          </p:nvPr>
        </p:nvGraphicFramePr>
        <p:xfrm>
          <a:off x="2076450" y="1743456"/>
          <a:ext cx="8058150" cy="435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2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CRITERIA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LATERAL FLOW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ELISA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 marL="169863" lvl="0" indent="-169863">
                        <a:lnSpc>
                          <a:spcPct val="120000"/>
                        </a:lnSpc>
                        <a:buAutoNum type="arabicPeriod" startAt="6"/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Environmental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Condition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Not affected by ambience temperature 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lvl="1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Required to be run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at 22-25 </a:t>
                      </a:r>
                      <a:r>
                        <a:rPr lang="en-US" sz="1600" baseline="30000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C.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7.  Cost per Test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Independent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of the number of test/run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High cost for single sample run. Cost efficient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only when batching 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8.  Extraction Solution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Versatile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– ethanol, methanol or water extraction possible for some toxins.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Only methanol extraction (except DON with water).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9. Quantitation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EZ-M reader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Spectrophotometer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(with 450/650nm filter)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10. Approval</a:t>
                      </a: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Most tests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approved by USDA-GIPSA</a:t>
                      </a:r>
                      <a:endParaRPr lang="en-US" sz="1600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marT="66040" marB="66040"/>
                </a:tc>
                <a:tc>
                  <a:txBody>
                    <a:bodyPr/>
                    <a:lstStyle/>
                    <a:p>
                      <a:pPr marL="225425" indent="0"/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Depends on ELISA</a:t>
                      </a:r>
                      <a:r>
                        <a:rPr lang="en-US" sz="1600" baseline="0" dirty="0">
                          <a:latin typeface="Century Gothic"/>
                          <a:cs typeface="Century Gothic"/>
                        </a:rPr>
                        <a:t> kit manufacturers</a:t>
                      </a:r>
                    </a:p>
                  </a:txBody>
                  <a:tcPr marL="68580" marR="68580" marT="66040" marB="660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069" y="378022"/>
            <a:ext cx="11426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76092"/>
                </a:solidFill>
                <a:latin typeface="PT Sans"/>
                <a:cs typeface="Century Gothic"/>
              </a:rPr>
              <a:t>Comparison of ROSA Strip and ELISA (cont’d)</a:t>
            </a:r>
          </a:p>
        </p:txBody>
      </p:sp>
    </p:spTree>
    <p:extLst>
      <p:ext uri="{BB962C8B-B14F-4D97-AF65-F5344CB8AC3E}">
        <p14:creationId xmlns:p14="http://schemas.microsoft.com/office/powerpoint/2010/main" val="12365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2 at 13.0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204" y="434544"/>
            <a:ext cx="8842341" cy="64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Slide Master">
  <a:themeElements>
    <a:clrScheme name="Custom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263663"/>
      </a:accent1>
      <a:accent2>
        <a:srgbClr val="29498B"/>
      </a:accent2>
      <a:accent3>
        <a:srgbClr val="8E9FC0"/>
      </a:accent3>
      <a:accent4>
        <a:srgbClr val="369D96"/>
      </a:accent4>
      <a:accent5>
        <a:srgbClr val="7CC4BD"/>
      </a:accent5>
      <a:accent6>
        <a:srgbClr val="F7931C"/>
      </a:accent6>
      <a:hlink>
        <a:srgbClr val="8F8F8F"/>
      </a:hlink>
      <a:folHlink>
        <a:srgbClr val="A5A5A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2020.pptx" id="{0A7BD185-96D7-46B7-8F5F-9F6C9BA9210D}" vid="{968E2014-495E-421D-8437-FA78598374B5}"/>
    </a:ext>
  </a:extLst>
</a:theme>
</file>

<file path=ppt/theme/theme2.xml><?xml version="1.0" encoding="utf-8"?>
<a:theme xmlns:a="http://schemas.openxmlformats.org/drawingml/2006/main" name="Agenda Slide Master">
  <a:themeElements>
    <a:clrScheme name="Custom 2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263663"/>
      </a:accent1>
      <a:accent2>
        <a:srgbClr val="29498B"/>
      </a:accent2>
      <a:accent3>
        <a:srgbClr val="8E9FC0"/>
      </a:accent3>
      <a:accent4>
        <a:srgbClr val="369D96"/>
      </a:accent4>
      <a:accent5>
        <a:srgbClr val="7CC4BD"/>
      </a:accent5>
      <a:accent6>
        <a:srgbClr val="E77C39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2020.pptx" id="{0A7BD185-96D7-46B7-8F5F-9F6C9BA9210D}" vid="{0B7EEDF9-17A2-4DE6-AB5B-AF1E86EF926E}"/>
    </a:ext>
  </a:extLst>
</a:theme>
</file>

<file path=ppt/theme/theme3.xml><?xml version="1.0" encoding="utf-8"?>
<a:theme xmlns:a="http://schemas.openxmlformats.org/drawingml/2006/main" name="Body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2020.pptx" id="{0A7BD185-96D7-46B7-8F5F-9F6C9BA9210D}" vid="{19050C66-9EF0-4E14-80CF-6B3DF7A71EF6}"/>
    </a:ext>
  </a:extLst>
</a:theme>
</file>

<file path=ppt/theme/theme4.xml><?xml version="1.0" encoding="utf-8"?>
<a:theme xmlns:a="http://schemas.openxmlformats.org/drawingml/2006/main" name="Divider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2020.pptx" id="{0A7BD185-96D7-46B7-8F5F-9F6C9BA9210D}" vid="{6195E9D5-8BCD-4516-A5AB-C6B55BC13F40}"/>
    </a:ext>
  </a:extLst>
</a:theme>
</file>

<file path=ppt/theme/theme5.xml><?xml version="1.0" encoding="utf-8"?>
<a:theme xmlns:a="http://schemas.openxmlformats.org/drawingml/2006/main" name="End Slide Master">
  <a:themeElements>
    <a:clrScheme name="Custom 2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263663"/>
      </a:accent1>
      <a:accent2>
        <a:srgbClr val="29498B"/>
      </a:accent2>
      <a:accent3>
        <a:srgbClr val="8E9FC0"/>
      </a:accent3>
      <a:accent4>
        <a:srgbClr val="369D96"/>
      </a:accent4>
      <a:accent5>
        <a:srgbClr val="7CC4BD"/>
      </a:accent5>
      <a:accent6>
        <a:srgbClr val="E77C39"/>
      </a:accent6>
      <a:hlink>
        <a:srgbClr val="8F8F8F"/>
      </a:hlink>
      <a:folHlink>
        <a:srgbClr val="A5A5A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2020.pptx" id="{0A7BD185-96D7-46B7-8F5F-9F6C9BA9210D}" vid="{99014A8B-F0C3-4413-B267-2423607ECB77}"/>
    </a:ext>
  </a:extLst>
</a:theme>
</file>

<file path=ppt/theme/theme6.xml><?xml version="1.0" encoding="utf-8"?>
<a:theme xmlns:a="http://schemas.openxmlformats.org/drawingml/2006/main" name="Extra Slide Masters">
  <a:themeElements>
    <a:clrScheme name="Custom 2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263663"/>
      </a:accent1>
      <a:accent2>
        <a:srgbClr val="29498B"/>
      </a:accent2>
      <a:accent3>
        <a:srgbClr val="8E9FC0"/>
      </a:accent3>
      <a:accent4>
        <a:srgbClr val="369D96"/>
      </a:accent4>
      <a:accent5>
        <a:srgbClr val="7CC4BD"/>
      </a:accent5>
      <a:accent6>
        <a:srgbClr val="E77C39"/>
      </a:accent6>
      <a:hlink>
        <a:srgbClr val="8F8F8F"/>
      </a:hlink>
      <a:folHlink>
        <a:srgbClr val="A5A5A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Template 2020.pptx" id="{0A7BD185-96D7-46B7-8F5F-9F6C9BA9210D}" vid="{54B2AC46-6CBA-4A85-888D-6973A48D6359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2020.pptx" id="{0A7BD185-96D7-46B7-8F5F-9F6C9BA9210D}" vid="{E1155C12-CD77-403B-BDE4-CB44755CD3B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395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Arial Unicode MS</vt:lpstr>
      <vt:lpstr>Calibri</vt:lpstr>
      <vt:lpstr>Century Gothic</vt:lpstr>
      <vt:lpstr>Franklin Gothic Book</vt:lpstr>
      <vt:lpstr>Lucida Sans</vt:lpstr>
      <vt:lpstr>Open Sans</vt:lpstr>
      <vt:lpstr>PT Sans</vt:lpstr>
      <vt:lpstr>Times New Roman</vt:lpstr>
      <vt:lpstr>Intro Slide Master</vt:lpstr>
      <vt:lpstr>Agenda Slide Master</vt:lpstr>
      <vt:lpstr>Body Slide Master</vt:lpstr>
      <vt:lpstr>Divider Slide Master</vt:lpstr>
      <vt:lpstr>End Slide Master</vt:lpstr>
      <vt:lpstr>Extra Slide Masters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Huntley</dc:creator>
  <cp:lastModifiedBy>Steve Holmes</cp:lastModifiedBy>
  <cp:revision>62</cp:revision>
  <dcterms:created xsi:type="dcterms:W3CDTF">2020-04-17T03:26:29Z</dcterms:created>
  <dcterms:modified xsi:type="dcterms:W3CDTF">2020-12-10T17:54:39Z</dcterms:modified>
</cp:coreProperties>
</file>